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Lst>
  <p:sldSz cy="6858000" cx="9144000"/>
  <p:notesSz cx="6883400" cy="9906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61C7BB5E-0D08-4973-A180-BBA950ABF627}">
  <a:tblStyle styleId="{61C7BB5E-0D08-4973-A180-BBA950ABF62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8ECF4"/>
          </a:solidFill>
        </a:fill>
      </a:tcStyle>
    </a:wholeTbl>
    <a:band1H>
      <a:tcStyle>
        <a:fill>
          <a:solidFill>
            <a:srgbClr val="CFD7E7"/>
          </a:solidFill>
        </a:fill>
      </a:tcStyle>
    </a:band1H>
    <a:band1V>
      <a:tcStyle>
        <a:fill>
          <a:solidFill>
            <a:srgbClr val="CFD7E7"/>
          </a:solidFill>
        </a:fill>
      </a:tcStyle>
    </a:band1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Calibri"/>
          <a:ea typeface="Calibri"/>
          <a:cs typeface="Calibri"/>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82913" cy="495299"/>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98900" y="0"/>
            <a:ext cx="2982913" cy="495299"/>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8975" y="4705350"/>
            <a:ext cx="5505450" cy="44577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9409113"/>
            <a:ext cx="2982913" cy="495299"/>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98900" y="9409113"/>
            <a:ext cx="2982913" cy="495299"/>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pt-BR"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 name="Shape 26"/>
        <p:cNvGrpSpPr/>
        <p:nvPr/>
      </p:nvGrpSpPr>
      <p:grpSpPr>
        <a:xfrm>
          <a:off x="0" y="0"/>
          <a:ext cx="0" cy="0"/>
          <a:chOff x="0" y="0"/>
          <a:chExt cx="0" cy="0"/>
        </a:xfrm>
      </p:grpSpPr>
      <p:sp>
        <p:nvSpPr>
          <p:cNvPr id="27" name="Shape 27"/>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28" name="Shape 28"/>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93" name="Shape 93"/>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63" name="Shape 76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7" name="Shape 767"/>
        <p:cNvGrpSpPr/>
        <p:nvPr/>
      </p:nvGrpSpPr>
      <p:grpSpPr>
        <a:xfrm>
          <a:off x="0" y="0"/>
          <a:ext cx="0" cy="0"/>
          <a:chOff x="0" y="0"/>
          <a:chExt cx="0" cy="0"/>
        </a:xfrm>
      </p:grpSpPr>
      <p:sp>
        <p:nvSpPr>
          <p:cNvPr id="768" name="Shape 76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69" name="Shape 76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5" name="Shape 775"/>
        <p:cNvGrpSpPr/>
        <p:nvPr/>
      </p:nvGrpSpPr>
      <p:grpSpPr>
        <a:xfrm>
          <a:off x="0" y="0"/>
          <a:ext cx="0" cy="0"/>
          <a:chOff x="0" y="0"/>
          <a:chExt cx="0" cy="0"/>
        </a:xfrm>
      </p:grpSpPr>
      <p:sp>
        <p:nvSpPr>
          <p:cNvPr id="776" name="Shape 77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77" name="Shape 77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2" name="Shape 782"/>
        <p:cNvGrpSpPr/>
        <p:nvPr/>
      </p:nvGrpSpPr>
      <p:grpSpPr>
        <a:xfrm>
          <a:off x="0" y="0"/>
          <a:ext cx="0" cy="0"/>
          <a:chOff x="0" y="0"/>
          <a:chExt cx="0" cy="0"/>
        </a:xfrm>
      </p:grpSpPr>
      <p:sp>
        <p:nvSpPr>
          <p:cNvPr id="783" name="Shape 78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84" name="Shape 78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8" name="Shape 788"/>
        <p:cNvGrpSpPr/>
        <p:nvPr/>
      </p:nvGrpSpPr>
      <p:grpSpPr>
        <a:xfrm>
          <a:off x="0" y="0"/>
          <a:ext cx="0" cy="0"/>
          <a:chOff x="0" y="0"/>
          <a:chExt cx="0" cy="0"/>
        </a:xfrm>
      </p:grpSpPr>
      <p:sp>
        <p:nvSpPr>
          <p:cNvPr id="789" name="Shape 78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90" name="Shape 79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98" name="Shape 79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3" name="Shape 803"/>
        <p:cNvGrpSpPr/>
        <p:nvPr/>
      </p:nvGrpSpPr>
      <p:grpSpPr>
        <a:xfrm>
          <a:off x="0" y="0"/>
          <a:ext cx="0" cy="0"/>
          <a:chOff x="0" y="0"/>
          <a:chExt cx="0" cy="0"/>
        </a:xfrm>
      </p:grpSpPr>
      <p:sp>
        <p:nvSpPr>
          <p:cNvPr id="804" name="Shape 80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05" name="Shape 80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3" name="Shape 813"/>
        <p:cNvGrpSpPr/>
        <p:nvPr/>
      </p:nvGrpSpPr>
      <p:grpSpPr>
        <a:xfrm>
          <a:off x="0" y="0"/>
          <a:ext cx="0" cy="0"/>
          <a:chOff x="0" y="0"/>
          <a:chExt cx="0" cy="0"/>
        </a:xfrm>
      </p:grpSpPr>
      <p:sp>
        <p:nvSpPr>
          <p:cNvPr id="814" name="Shape 81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15" name="Shape 81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0" name="Shape 820"/>
        <p:cNvGrpSpPr/>
        <p:nvPr/>
      </p:nvGrpSpPr>
      <p:grpSpPr>
        <a:xfrm>
          <a:off x="0" y="0"/>
          <a:ext cx="0" cy="0"/>
          <a:chOff x="0" y="0"/>
          <a:chExt cx="0" cy="0"/>
        </a:xfrm>
      </p:grpSpPr>
      <p:sp>
        <p:nvSpPr>
          <p:cNvPr id="821" name="Shape 82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22" name="Shape 82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30" name="Shape 83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00" name="Shape 100"/>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5" name="Shape 835"/>
        <p:cNvGrpSpPr/>
        <p:nvPr/>
      </p:nvGrpSpPr>
      <p:grpSpPr>
        <a:xfrm>
          <a:off x="0" y="0"/>
          <a:ext cx="0" cy="0"/>
          <a:chOff x="0" y="0"/>
          <a:chExt cx="0" cy="0"/>
        </a:xfrm>
      </p:grpSpPr>
      <p:sp>
        <p:nvSpPr>
          <p:cNvPr id="836" name="Shape 83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37" name="Shape 83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3" name="Shape 843"/>
        <p:cNvGrpSpPr/>
        <p:nvPr/>
      </p:nvGrpSpPr>
      <p:grpSpPr>
        <a:xfrm>
          <a:off x="0" y="0"/>
          <a:ext cx="0" cy="0"/>
          <a:chOff x="0" y="0"/>
          <a:chExt cx="0" cy="0"/>
        </a:xfrm>
      </p:grpSpPr>
      <p:sp>
        <p:nvSpPr>
          <p:cNvPr id="844" name="Shape 84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45" name="Shape 84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0" name="Shape 850"/>
        <p:cNvGrpSpPr/>
        <p:nvPr/>
      </p:nvGrpSpPr>
      <p:grpSpPr>
        <a:xfrm>
          <a:off x="0" y="0"/>
          <a:ext cx="0" cy="0"/>
          <a:chOff x="0" y="0"/>
          <a:chExt cx="0" cy="0"/>
        </a:xfrm>
      </p:grpSpPr>
      <p:sp>
        <p:nvSpPr>
          <p:cNvPr id="851" name="Shape 85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52" name="Shape 85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9" name="Shape 859"/>
        <p:cNvGrpSpPr/>
        <p:nvPr/>
      </p:nvGrpSpPr>
      <p:grpSpPr>
        <a:xfrm>
          <a:off x="0" y="0"/>
          <a:ext cx="0" cy="0"/>
          <a:chOff x="0" y="0"/>
          <a:chExt cx="0" cy="0"/>
        </a:xfrm>
      </p:grpSpPr>
      <p:sp>
        <p:nvSpPr>
          <p:cNvPr id="860" name="Shape 86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61" name="Shape 86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6" name="Shape 866"/>
        <p:cNvGrpSpPr/>
        <p:nvPr/>
      </p:nvGrpSpPr>
      <p:grpSpPr>
        <a:xfrm>
          <a:off x="0" y="0"/>
          <a:ext cx="0" cy="0"/>
          <a:chOff x="0" y="0"/>
          <a:chExt cx="0" cy="0"/>
        </a:xfrm>
      </p:grpSpPr>
      <p:sp>
        <p:nvSpPr>
          <p:cNvPr id="867" name="Shape 86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68" name="Shape 86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 name="Shape 872"/>
        <p:cNvGrpSpPr/>
        <p:nvPr/>
      </p:nvGrpSpPr>
      <p:grpSpPr>
        <a:xfrm>
          <a:off x="0" y="0"/>
          <a:ext cx="0" cy="0"/>
          <a:chOff x="0" y="0"/>
          <a:chExt cx="0" cy="0"/>
        </a:xfrm>
      </p:grpSpPr>
      <p:sp>
        <p:nvSpPr>
          <p:cNvPr id="873" name="Shape 87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74" name="Shape 87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9" name="Shape 879"/>
        <p:cNvGrpSpPr/>
        <p:nvPr/>
      </p:nvGrpSpPr>
      <p:grpSpPr>
        <a:xfrm>
          <a:off x="0" y="0"/>
          <a:ext cx="0" cy="0"/>
          <a:chOff x="0" y="0"/>
          <a:chExt cx="0" cy="0"/>
        </a:xfrm>
      </p:grpSpPr>
      <p:sp>
        <p:nvSpPr>
          <p:cNvPr id="880" name="Shape 88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81" name="Shape 88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8" name="Shape 888"/>
        <p:cNvGrpSpPr/>
        <p:nvPr/>
      </p:nvGrpSpPr>
      <p:grpSpPr>
        <a:xfrm>
          <a:off x="0" y="0"/>
          <a:ext cx="0" cy="0"/>
          <a:chOff x="0" y="0"/>
          <a:chExt cx="0" cy="0"/>
        </a:xfrm>
      </p:grpSpPr>
      <p:sp>
        <p:nvSpPr>
          <p:cNvPr id="889" name="Shape 88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90" name="Shape 89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6" name="Shape 896"/>
        <p:cNvGrpSpPr/>
        <p:nvPr/>
      </p:nvGrpSpPr>
      <p:grpSpPr>
        <a:xfrm>
          <a:off x="0" y="0"/>
          <a:ext cx="0" cy="0"/>
          <a:chOff x="0" y="0"/>
          <a:chExt cx="0" cy="0"/>
        </a:xfrm>
      </p:grpSpPr>
      <p:sp>
        <p:nvSpPr>
          <p:cNvPr id="897" name="Shape 89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898" name="Shape 89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4" name="Shape 904"/>
        <p:cNvGrpSpPr/>
        <p:nvPr/>
      </p:nvGrpSpPr>
      <p:grpSpPr>
        <a:xfrm>
          <a:off x="0" y="0"/>
          <a:ext cx="0" cy="0"/>
          <a:chOff x="0" y="0"/>
          <a:chExt cx="0" cy="0"/>
        </a:xfrm>
      </p:grpSpPr>
      <p:sp>
        <p:nvSpPr>
          <p:cNvPr id="905" name="Shape 9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06" name="Shape 9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07" name="Shape 107"/>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0" name="Shape 910"/>
        <p:cNvGrpSpPr/>
        <p:nvPr/>
      </p:nvGrpSpPr>
      <p:grpSpPr>
        <a:xfrm>
          <a:off x="0" y="0"/>
          <a:ext cx="0" cy="0"/>
          <a:chOff x="0" y="0"/>
          <a:chExt cx="0" cy="0"/>
        </a:xfrm>
      </p:grpSpPr>
      <p:sp>
        <p:nvSpPr>
          <p:cNvPr id="911" name="Shape 91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12" name="Shape 91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21" name="Shape 92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6" name="Shape 926"/>
        <p:cNvGrpSpPr/>
        <p:nvPr/>
      </p:nvGrpSpPr>
      <p:grpSpPr>
        <a:xfrm>
          <a:off x="0" y="0"/>
          <a:ext cx="0" cy="0"/>
          <a:chOff x="0" y="0"/>
          <a:chExt cx="0" cy="0"/>
        </a:xfrm>
      </p:grpSpPr>
      <p:sp>
        <p:nvSpPr>
          <p:cNvPr id="927" name="Shape 92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28" name="Shape 92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4" name="Shape 934"/>
        <p:cNvGrpSpPr/>
        <p:nvPr/>
      </p:nvGrpSpPr>
      <p:grpSpPr>
        <a:xfrm>
          <a:off x="0" y="0"/>
          <a:ext cx="0" cy="0"/>
          <a:chOff x="0" y="0"/>
          <a:chExt cx="0" cy="0"/>
        </a:xfrm>
      </p:grpSpPr>
      <p:sp>
        <p:nvSpPr>
          <p:cNvPr id="935" name="Shape 9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36" name="Shape 9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0" name="Shape 940"/>
        <p:cNvGrpSpPr/>
        <p:nvPr/>
      </p:nvGrpSpPr>
      <p:grpSpPr>
        <a:xfrm>
          <a:off x="0" y="0"/>
          <a:ext cx="0" cy="0"/>
          <a:chOff x="0" y="0"/>
          <a:chExt cx="0" cy="0"/>
        </a:xfrm>
      </p:grpSpPr>
      <p:sp>
        <p:nvSpPr>
          <p:cNvPr id="941" name="Shape 94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42" name="Shape 94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8" name="Shape 948"/>
        <p:cNvGrpSpPr/>
        <p:nvPr/>
      </p:nvGrpSpPr>
      <p:grpSpPr>
        <a:xfrm>
          <a:off x="0" y="0"/>
          <a:ext cx="0" cy="0"/>
          <a:chOff x="0" y="0"/>
          <a:chExt cx="0" cy="0"/>
        </a:xfrm>
      </p:grpSpPr>
      <p:sp>
        <p:nvSpPr>
          <p:cNvPr id="949" name="Shape 9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50" name="Shape 9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6" name="Shape 956"/>
        <p:cNvGrpSpPr/>
        <p:nvPr/>
      </p:nvGrpSpPr>
      <p:grpSpPr>
        <a:xfrm>
          <a:off x="0" y="0"/>
          <a:ext cx="0" cy="0"/>
          <a:chOff x="0" y="0"/>
          <a:chExt cx="0" cy="0"/>
        </a:xfrm>
      </p:grpSpPr>
      <p:sp>
        <p:nvSpPr>
          <p:cNvPr id="957" name="Shape 95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58" name="Shape 95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2" name="Shape 962"/>
        <p:cNvGrpSpPr/>
        <p:nvPr/>
      </p:nvGrpSpPr>
      <p:grpSpPr>
        <a:xfrm>
          <a:off x="0" y="0"/>
          <a:ext cx="0" cy="0"/>
          <a:chOff x="0" y="0"/>
          <a:chExt cx="0" cy="0"/>
        </a:xfrm>
      </p:grpSpPr>
      <p:sp>
        <p:nvSpPr>
          <p:cNvPr id="963" name="Shape 96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64" name="Shape 96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9" name="Shape 969"/>
        <p:cNvGrpSpPr/>
        <p:nvPr/>
      </p:nvGrpSpPr>
      <p:grpSpPr>
        <a:xfrm>
          <a:off x="0" y="0"/>
          <a:ext cx="0" cy="0"/>
          <a:chOff x="0" y="0"/>
          <a:chExt cx="0" cy="0"/>
        </a:xfrm>
      </p:grpSpPr>
      <p:sp>
        <p:nvSpPr>
          <p:cNvPr id="970" name="Shape 9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71" name="Shape 9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8" name="Shape 978"/>
        <p:cNvGrpSpPr/>
        <p:nvPr/>
      </p:nvGrpSpPr>
      <p:grpSpPr>
        <a:xfrm>
          <a:off x="0" y="0"/>
          <a:ext cx="0" cy="0"/>
          <a:chOff x="0" y="0"/>
          <a:chExt cx="0" cy="0"/>
        </a:xfrm>
      </p:grpSpPr>
      <p:sp>
        <p:nvSpPr>
          <p:cNvPr id="979" name="Shape 97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80" name="Shape 98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14" name="Shape 114"/>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5" name="Shape 985"/>
        <p:cNvGrpSpPr/>
        <p:nvPr/>
      </p:nvGrpSpPr>
      <p:grpSpPr>
        <a:xfrm>
          <a:off x="0" y="0"/>
          <a:ext cx="0" cy="0"/>
          <a:chOff x="0" y="0"/>
          <a:chExt cx="0" cy="0"/>
        </a:xfrm>
      </p:grpSpPr>
      <p:sp>
        <p:nvSpPr>
          <p:cNvPr id="986" name="Shape 98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87" name="Shape 98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2" name="Shape 992"/>
        <p:cNvGrpSpPr/>
        <p:nvPr/>
      </p:nvGrpSpPr>
      <p:grpSpPr>
        <a:xfrm>
          <a:off x="0" y="0"/>
          <a:ext cx="0" cy="0"/>
          <a:chOff x="0" y="0"/>
          <a:chExt cx="0" cy="0"/>
        </a:xfrm>
      </p:grpSpPr>
      <p:sp>
        <p:nvSpPr>
          <p:cNvPr id="993" name="Shape 99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994" name="Shape 99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9" name="Shape 999"/>
        <p:cNvGrpSpPr/>
        <p:nvPr/>
      </p:nvGrpSpPr>
      <p:grpSpPr>
        <a:xfrm>
          <a:off x="0" y="0"/>
          <a:ext cx="0" cy="0"/>
          <a:chOff x="0" y="0"/>
          <a:chExt cx="0" cy="0"/>
        </a:xfrm>
      </p:grpSpPr>
      <p:sp>
        <p:nvSpPr>
          <p:cNvPr id="1000" name="Shape 100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01" name="Shape 100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08" name="Shape 100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3" name="Shape 1013"/>
        <p:cNvGrpSpPr/>
        <p:nvPr/>
      </p:nvGrpSpPr>
      <p:grpSpPr>
        <a:xfrm>
          <a:off x="0" y="0"/>
          <a:ext cx="0" cy="0"/>
          <a:chOff x="0" y="0"/>
          <a:chExt cx="0" cy="0"/>
        </a:xfrm>
      </p:grpSpPr>
      <p:sp>
        <p:nvSpPr>
          <p:cNvPr id="1014" name="Shape 101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15" name="Shape 101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0" name="Shape 1020"/>
        <p:cNvGrpSpPr/>
        <p:nvPr/>
      </p:nvGrpSpPr>
      <p:grpSpPr>
        <a:xfrm>
          <a:off x="0" y="0"/>
          <a:ext cx="0" cy="0"/>
          <a:chOff x="0" y="0"/>
          <a:chExt cx="0" cy="0"/>
        </a:xfrm>
      </p:grpSpPr>
      <p:sp>
        <p:nvSpPr>
          <p:cNvPr id="1021" name="Shape 102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22" name="Shape 102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8" name="Shape 1028"/>
        <p:cNvGrpSpPr/>
        <p:nvPr/>
      </p:nvGrpSpPr>
      <p:grpSpPr>
        <a:xfrm>
          <a:off x="0" y="0"/>
          <a:ext cx="0" cy="0"/>
          <a:chOff x="0" y="0"/>
          <a:chExt cx="0" cy="0"/>
        </a:xfrm>
      </p:grpSpPr>
      <p:sp>
        <p:nvSpPr>
          <p:cNvPr id="1029" name="Shape 102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30" name="Shape 103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7" name="Shape 1037"/>
        <p:cNvGrpSpPr/>
        <p:nvPr/>
      </p:nvGrpSpPr>
      <p:grpSpPr>
        <a:xfrm>
          <a:off x="0" y="0"/>
          <a:ext cx="0" cy="0"/>
          <a:chOff x="0" y="0"/>
          <a:chExt cx="0" cy="0"/>
        </a:xfrm>
      </p:grpSpPr>
      <p:sp>
        <p:nvSpPr>
          <p:cNvPr id="1038" name="Shape 103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39" name="Shape 103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4" name="Shape 1044"/>
        <p:cNvGrpSpPr/>
        <p:nvPr/>
      </p:nvGrpSpPr>
      <p:grpSpPr>
        <a:xfrm>
          <a:off x="0" y="0"/>
          <a:ext cx="0" cy="0"/>
          <a:chOff x="0" y="0"/>
          <a:chExt cx="0" cy="0"/>
        </a:xfrm>
      </p:grpSpPr>
      <p:sp>
        <p:nvSpPr>
          <p:cNvPr id="1045" name="Shape 104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46" name="Shape 104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 name="Shape 1051"/>
        <p:cNvGrpSpPr/>
        <p:nvPr/>
      </p:nvGrpSpPr>
      <p:grpSpPr>
        <a:xfrm>
          <a:off x="0" y="0"/>
          <a:ext cx="0" cy="0"/>
          <a:chOff x="0" y="0"/>
          <a:chExt cx="0" cy="0"/>
        </a:xfrm>
      </p:grpSpPr>
      <p:sp>
        <p:nvSpPr>
          <p:cNvPr id="1052" name="Shape 105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53" name="Shape 105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22" name="Shape 122"/>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9" name="Shape 1059"/>
        <p:cNvGrpSpPr/>
        <p:nvPr/>
      </p:nvGrpSpPr>
      <p:grpSpPr>
        <a:xfrm>
          <a:off x="0" y="0"/>
          <a:ext cx="0" cy="0"/>
          <a:chOff x="0" y="0"/>
          <a:chExt cx="0" cy="0"/>
        </a:xfrm>
      </p:grpSpPr>
      <p:sp>
        <p:nvSpPr>
          <p:cNvPr id="1060" name="Shape 106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61" name="Shape 106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7" name="Shape 1067"/>
        <p:cNvGrpSpPr/>
        <p:nvPr/>
      </p:nvGrpSpPr>
      <p:grpSpPr>
        <a:xfrm>
          <a:off x="0" y="0"/>
          <a:ext cx="0" cy="0"/>
          <a:chOff x="0" y="0"/>
          <a:chExt cx="0" cy="0"/>
        </a:xfrm>
      </p:grpSpPr>
      <p:sp>
        <p:nvSpPr>
          <p:cNvPr id="1068" name="Shape 106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69" name="Shape 106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6" name="Shape 1076"/>
        <p:cNvGrpSpPr/>
        <p:nvPr/>
      </p:nvGrpSpPr>
      <p:grpSpPr>
        <a:xfrm>
          <a:off x="0" y="0"/>
          <a:ext cx="0" cy="0"/>
          <a:chOff x="0" y="0"/>
          <a:chExt cx="0" cy="0"/>
        </a:xfrm>
      </p:grpSpPr>
      <p:sp>
        <p:nvSpPr>
          <p:cNvPr id="1077" name="Shape 107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78" name="Shape 107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3" name="Shape 1083"/>
        <p:cNvGrpSpPr/>
        <p:nvPr/>
      </p:nvGrpSpPr>
      <p:grpSpPr>
        <a:xfrm>
          <a:off x="0" y="0"/>
          <a:ext cx="0" cy="0"/>
          <a:chOff x="0" y="0"/>
          <a:chExt cx="0" cy="0"/>
        </a:xfrm>
      </p:grpSpPr>
      <p:sp>
        <p:nvSpPr>
          <p:cNvPr id="1084" name="Shape 10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85" name="Shape 10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9" name="Shape 1089"/>
        <p:cNvGrpSpPr/>
        <p:nvPr/>
      </p:nvGrpSpPr>
      <p:grpSpPr>
        <a:xfrm>
          <a:off x="0" y="0"/>
          <a:ext cx="0" cy="0"/>
          <a:chOff x="0" y="0"/>
          <a:chExt cx="0" cy="0"/>
        </a:xfrm>
      </p:grpSpPr>
      <p:sp>
        <p:nvSpPr>
          <p:cNvPr id="1090" name="Shape 10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91" name="Shape 10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7" name="Shape 1097"/>
        <p:cNvGrpSpPr/>
        <p:nvPr/>
      </p:nvGrpSpPr>
      <p:grpSpPr>
        <a:xfrm>
          <a:off x="0" y="0"/>
          <a:ext cx="0" cy="0"/>
          <a:chOff x="0" y="0"/>
          <a:chExt cx="0" cy="0"/>
        </a:xfrm>
      </p:grpSpPr>
      <p:sp>
        <p:nvSpPr>
          <p:cNvPr id="1098" name="Shape 10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099" name="Shape 10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5" name="Shape 1105"/>
        <p:cNvGrpSpPr/>
        <p:nvPr/>
      </p:nvGrpSpPr>
      <p:grpSpPr>
        <a:xfrm>
          <a:off x="0" y="0"/>
          <a:ext cx="0" cy="0"/>
          <a:chOff x="0" y="0"/>
          <a:chExt cx="0" cy="0"/>
        </a:xfrm>
      </p:grpSpPr>
      <p:sp>
        <p:nvSpPr>
          <p:cNvPr id="1106" name="Shape 110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07" name="Shape 110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3" name="Shape 1113"/>
        <p:cNvGrpSpPr/>
        <p:nvPr/>
      </p:nvGrpSpPr>
      <p:grpSpPr>
        <a:xfrm>
          <a:off x="0" y="0"/>
          <a:ext cx="0" cy="0"/>
          <a:chOff x="0" y="0"/>
          <a:chExt cx="0" cy="0"/>
        </a:xfrm>
      </p:grpSpPr>
      <p:sp>
        <p:nvSpPr>
          <p:cNvPr id="1114" name="Shape 111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15" name="Shape 111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1" name="Shape 1121"/>
        <p:cNvGrpSpPr/>
        <p:nvPr/>
      </p:nvGrpSpPr>
      <p:grpSpPr>
        <a:xfrm>
          <a:off x="0" y="0"/>
          <a:ext cx="0" cy="0"/>
          <a:chOff x="0" y="0"/>
          <a:chExt cx="0" cy="0"/>
        </a:xfrm>
      </p:grpSpPr>
      <p:sp>
        <p:nvSpPr>
          <p:cNvPr id="1122" name="Shape 112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23" name="Shape 112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8" name="Shape 1128"/>
        <p:cNvGrpSpPr/>
        <p:nvPr/>
      </p:nvGrpSpPr>
      <p:grpSpPr>
        <a:xfrm>
          <a:off x="0" y="0"/>
          <a:ext cx="0" cy="0"/>
          <a:chOff x="0" y="0"/>
          <a:chExt cx="0" cy="0"/>
        </a:xfrm>
      </p:grpSpPr>
      <p:sp>
        <p:nvSpPr>
          <p:cNvPr id="1129" name="Shape 112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30" name="Shape 113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28" name="Shape 128"/>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6" name="Shape 1136"/>
        <p:cNvGrpSpPr/>
        <p:nvPr/>
      </p:nvGrpSpPr>
      <p:grpSpPr>
        <a:xfrm>
          <a:off x="0" y="0"/>
          <a:ext cx="0" cy="0"/>
          <a:chOff x="0" y="0"/>
          <a:chExt cx="0" cy="0"/>
        </a:xfrm>
      </p:grpSpPr>
      <p:sp>
        <p:nvSpPr>
          <p:cNvPr id="1137" name="Shape 113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38" name="Shape 113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4" name="Shape 1144"/>
        <p:cNvGrpSpPr/>
        <p:nvPr/>
      </p:nvGrpSpPr>
      <p:grpSpPr>
        <a:xfrm>
          <a:off x="0" y="0"/>
          <a:ext cx="0" cy="0"/>
          <a:chOff x="0" y="0"/>
          <a:chExt cx="0" cy="0"/>
        </a:xfrm>
      </p:grpSpPr>
      <p:sp>
        <p:nvSpPr>
          <p:cNvPr id="1145" name="Shape 114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46" name="Shape 114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1" name="Shape 1151"/>
        <p:cNvGrpSpPr/>
        <p:nvPr/>
      </p:nvGrpSpPr>
      <p:grpSpPr>
        <a:xfrm>
          <a:off x="0" y="0"/>
          <a:ext cx="0" cy="0"/>
          <a:chOff x="0" y="0"/>
          <a:chExt cx="0" cy="0"/>
        </a:xfrm>
      </p:grpSpPr>
      <p:sp>
        <p:nvSpPr>
          <p:cNvPr id="1152" name="Shape 115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53" name="Shape 115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7" name="Shape 1157"/>
        <p:cNvGrpSpPr/>
        <p:nvPr/>
      </p:nvGrpSpPr>
      <p:grpSpPr>
        <a:xfrm>
          <a:off x="0" y="0"/>
          <a:ext cx="0" cy="0"/>
          <a:chOff x="0" y="0"/>
          <a:chExt cx="0" cy="0"/>
        </a:xfrm>
      </p:grpSpPr>
      <p:sp>
        <p:nvSpPr>
          <p:cNvPr id="1158" name="Shape 115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59" name="Shape 115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5" name="Shape 1165"/>
        <p:cNvGrpSpPr/>
        <p:nvPr/>
      </p:nvGrpSpPr>
      <p:grpSpPr>
        <a:xfrm>
          <a:off x="0" y="0"/>
          <a:ext cx="0" cy="0"/>
          <a:chOff x="0" y="0"/>
          <a:chExt cx="0" cy="0"/>
        </a:xfrm>
      </p:grpSpPr>
      <p:sp>
        <p:nvSpPr>
          <p:cNvPr id="1166" name="Shape 116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67" name="Shape 116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3" name="Shape 1173"/>
        <p:cNvGrpSpPr/>
        <p:nvPr/>
      </p:nvGrpSpPr>
      <p:grpSpPr>
        <a:xfrm>
          <a:off x="0" y="0"/>
          <a:ext cx="0" cy="0"/>
          <a:chOff x="0" y="0"/>
          <a:chExt cx="0" cy="0"/>
        </a:xfrm>
      </p:grpSpPr>
      <p:sp>
        <p:nvSpPr>
          <p:cNvPr id="1174" name="Shape 117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75" name="Shape 117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1" name="Shape 1181"/>
        <p:cNvGrpSpPr/>
        <p:nvPr/>
      </p:nvGrpSpPr>
      <p:grpSpPr>
        <a:xfrm>
          <a:off x="0" y="0"/>
          <a:ext cx="0" cy="0"/>
          <a:chOff x="0" y="0"/>
          <a:chExt cx="0" cy="0"/>
        </a:xfrm>
      </p:grpSpPr>
      <p:sp>
        <p:nvSpPr>
          <p:cNvPr id="1182" name="Shape 118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83" name="Shape 118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9" name="Shape 1189"/>
        <p:cNvGrpSpPr/>
        <p:nvPr/>
      </p:nvGrpSpPr>
      <p:grpSpPr>
        <a:xfrm>
          <a:off x="0" y="0"/>
          <a:ext cx="0" cy="0"/>
          <a:chOff x="0" y="0"/>
          <a:chExt cx="0" cy="0"/>
        </a:xfrm>
      </p:grpSpPr>
      <p:sp>
        <p:nvSpPr>
          <p:cNvPr id="1190" name="Shape 11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91" name="Shape 11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7" name="Shape 1197"/>
        <p:cNvGrpSpPr/>
        <p:nvPr/>
      </p:nvGrpSpPr>
      <p:grpSpPr>
        <a:xfrm>
          <a:off x="0" y="0"/>
          <a:ext cx="0" cy="0"/>
          <a:chOff x="0" y="0"/>
          <a:chExt cx="0" cy="0"/>
        </a:xfrm>
      </p:grpSpPr>
      <p:sp>
        <p:nvSpPr>
          <p:cNvPr id="1198" name="Shape 11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199" name="Shape 11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07" name="Shape 120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34" name="Shape 134"/>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2" name="Shape 1212"/>
        <p:cNvGrpSpPr/>
        <p:nvPr/>
      </p:nvGrpSpPr>
      <p:grpSpPr>
        <a:xfrm>
          <a:off x="0" y="0"/>
          <a:ext cx="0" cy="0"/>
          <a:chOff x="0" y="0"/>
          <a:chExt cx="0" cy="0"/>
        </a:xfrm>
      </p:grpSpPr>
      <p:sp>
        <p:nvSpPr>
          <p:cNvPr id="1213" name="Shape 121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14" name="Shape 121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9" name="Shape 1219"/>
        <p:cNvGrpSpPr/>
        <p:nvPr/>
      </p:nvGrpSpPr>
      <p:grpSpPr>
        <a:xfrm>
          <a:off x="0" y="0"/>
          <a:ext cx="0" cy="0"/>
          <a:chOff x="0" y="0"/>
          <a:chExt cx="0" cy="0"/>
        </a:xfrm>
      </p:grpSpPr>
      <p:sp>
        <p:nvSpPr>
          <p:cNvPr id="1220" name="Shape 122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21" name="Shape 122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5" name="Shape 1225"/>
        <p:cNvGrpSpPr/>
        <p:nvPr/>
      </p:nvGrpSpPr>
      <p:grpSpPr>
        <a:xfrm>
          <a:off x="0" y="0"/>
          <a:ext cx="0" cy="0"/>
          <a:chOff x="0" y="0"/>
          <a:chExt cx="0" cy="0"/>
        </a:xfrm>
      </p:grpSpPr>
      <p:sp>
        <p:nvSpPr>
          <p:cNvPr id="1226" name="Shape 122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27" name="Shape 122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1" name="Shape 1231"/>
        <p:cNvGrpSpPr/>
        <p:nvPr/>
      </p:nvGrpSpPr>
      <p:grpSpPr>
        <a:xfrm>
          <a:off x="0" y="0"/>
          <a:ext cx="0" cy="0"/>
          <a:chOff x="0" y="0"/>
          <a:chExt cx="0" cy="0"/>
        </a:xfrm>
      </p:grpSpPr>
      <p:sp>
        <p:nvSpPr>
          <p:cNvPr id="1232" name="Shape 123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33" name="Shape 123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0" name="Shape 1240"/>
        <p:cNvGrpSpPr/>
        <p:nvPr/>
      </p:nvGrpSpPr>
      <p:grpSpPr>
        <a:xfrm>
          <a:off x="0" y="0"/>
          <a:ext cx="0" cy="0"/>
          <a:chOff x="0" y="0"/>
          <a:chExt cx="0" cy="0"/>
        </a:xfrm>
      </p:grpSpPr>
      <p:sp>
        <p:nvSpPr>
          <p:cNvPr id="1241" name="Shape 124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42" name="Shape 124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8" name="Shape 1248"/>
        <p:cNvGrpSpPr/>
        <p:nvPr/>
      </p:nvGrpSpPr>
      <p:grpSpPr>
        <a:xfrm>
          <a:off x="0" y="0"/>
          <a:ext cx="0" cy="0"/>
          <a:chOff x="0" y="0"/>
          <a:chExt cx="0" cy="0"/>
        </a:xfrm>
      </p:grpSpPr>
      <p:sp>
        <p:nvSpPr>
          <p:cNvPr id="1249" name="Shape 12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50" name="Shape 12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5" name="Shape 1255"/>
        <p:cNvGrpSpPr/>
        <p:nvPr/>
      </p:nvGrpSpPr>
      <p:grpSpPr>
        <a:xfrm>
          <a:off x="0" y="0"/>
          <a:ext cx="0" cy="0"/>
          <a:chOff x="0" y="0"/>
          <a:chExt cx="0" cy="0"/>
        </a:xfrm>
      </p:grpSpPr>
      <p:sp>
        <p:nvSpPr>
          <p:cNvPr id="1256" name="Shape 125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57" name="Shape 125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2" name="Shape 1262"/>
        <p:cNvGrpSpPr/>
        <p:nvPr/>
      </p:nvGrpSpPr>
      <p:grpSpPr>
        <a:xfrm>
          <a:off x="0" y="0"/>
          <a:ext cx="0" cy="0"/>
          <a:chOff x="0" y="0"/>
          <a:chExt cx="0" cy="0"/>
        </a:xfrm>
      </p:grpSpPr>
      <p:sp>
        <p:nvSpPr>
          <p:cNvPr id="1263" name="Shape 126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64" name="Shape 126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9" name="Shape 1269"/>
        <p:cNvGrpSpPr/>
        <p:nvPr/>
      </p:nvGrpSpPr>
      <p:grpSpPr>
        <a:xfrm>
          <a:off x="0" y="0"/>
          <a:ext cx="0" cy="0"/>
          <a:chOff x="0" y="0"/>
          <a:chExt cx="0" cy="0"/>
        </a:xfrm>
      </p:grpSpPr>
      <p:sp>
        <p:nvSpPr>
          <p:cNvPr id="1270" name="Shape 12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71" name="Shape 12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3" name="Shape 1283"/>
        <p:cNvGrpSpPr/>
        <p:nvPr/>
      </p:nvGrpSpPr>
      <p:grpSpPr>
        <a:xfrm>
          <a:off x="0" y="0"/>
          <a:ext cx="0" cy="0"/>
          <a:chOff x="0" y="0"/>
          <a:chExt cx="0" cy="0"/>
        </a:xfrm>
      </p:grpSpPr>
      <p:sp>
        <p:nvSpPr>
          <p:cNvPr id="1284" name="Shape 12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85" name="Shape 12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41" name="Shape 141"/>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3" name="Shape 1293"/>
        <p:cNvGrpSpPr/>
        <p:nvPr/>
      </p:nvGrpSpPr>
      <p:grpSpPr>
        <a:xfrm>
          <a:off x="0" y="0"/>
          <a:ext cx="0" cy="0"/>
          <a:chOff x="0" y="0"/>
          <a:chExt cx="0" cy="0"/>
        </a:xfrm>
      </p:grpSpPr>
      <p:sp>
        <p:nvSpPr>
          <p:cNvPr id="1294" name="Shape 129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295" name="Shape 129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2" name="Shape 1302"/>
        <p:cNvGrpSpPr/>
        <p:nvPr/>
      </p:nvGrpSpPr>
      <p:grpSpPr>
        <a:xfrm>
          <a:off x="0" y="0"/>
          <a:ext cx="0" cy="0"/>
          <a:chOff x="0" y="0"/>
          <a:chExt cx="0" cy="0"/>
        </a:xfrm>
      </p:grpSpPr>
      <p:sp>
        <p:nvSpPr>
          <p:cNvPr id="1303" name="Shape 130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04" name="Shape 130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1" name="Shape 1311"/>
        <p:cNvGrpSpPr/>
        <p:nvPr/>
      </p:nvGrpSpPr>
      <p:grpSpPr>
        <a:xfrm>
          <a:off x="0" y="0"/>
          <a:ext cx="0" cy="0"/>
          <a:chOff x="0" y="0"/>
          <a:chExt cx="0" cy="0"/>
        </a:xfrm>
      </p:grpSpPr>
      <p:sp>
        <p:nvSpPr>
          <p:cNvPr id="1312" name="Shape 13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13" name="Shape 13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0" name="Shape 1320"/>
        <p:cNvGrpSpPr/>
        <p:nvPr/>
      </p:nvGrpSpPr>
      <p:grpSpPr>
        <a:xfrm>
          <a:off x="0" y="0"/>
          <a:ext cx="0" cy="0"/>
          <a:chOff x="0" y="0"/>
          <a:chExt cx="0" cy="0"/>
        </a:xfrm>
      </p:grpSpPr>
      <p:sp>
        <p:nvSpPr>
          <p:cNvPr id="1321" name="Shape 132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22" name="Shape 132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4" name="Shape 1334"/>
        <p:cNvGrpSpPr/>
        <p:nvPr/>
      </p:nvGrpSpPr>
      <p:grpSpPr>
        <a:xfrm>
          <a:off x="0" y="0"/>
          <a:ext cx="0" cy="0"/>
          <a:chOff x="0" y="0"/>
          <a:chExt cx="0" cy="0"/>
        </a:xfrm>
      </p:grpSpPr>
      <p:sp>
        <p:nvSpPr>
          <p:cNvPr id="1335" name="Shape 13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36" name="Shape 13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8" name="Shape 1348"/>
        <p:cNvGrpSpPr/>
        <p:nvPr/>
      </p:nvGrpSpPr>
      <p:grpSpPr>
        <a:xfrm>
          <a:off x="0" y="0"/>
          <a:ext cx="0" cy="0"/>
          <a:chOff x="0" y="0"/>
          <a:chExt cx="0" cy="0"/>
        </a:xfrm>
      </p:grpSpPr>
      <p:sp>
        <p:nvSpPr>
          <p:cNvPr id="1349" name="Shape 13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50" name="Shape 13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5" name="Shape 1355"/>
        <p:cNvGrpSpPr/>
        <p:nvPr/>
      </p:nvGrpSpPr>
      <p:grpSpPr>
        <a:xfrm>
          <a:off x="0" y="0"/>
          <a:ext cx="0" cy="0"/>
          <a:chOff x="0" y="0"/>
          <a:chExt cx="0" cy="0"/>
        </a:xfrm>
      </p:grpSpPr>
      <p:sp>
        <p:nvSpPr>
          <p:cNvPr id="1356" name="Shape 135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57" name="Shape 135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2" name="Shape 1362"/>
        <p:cNvGrpSpPr/>
        <p:nvPr/>
      </p:nvGrpSpPr>
      <p:grpSpPr>
        <a:xfrm>
          <a:off x="0" y="0"/>
          <a:ext cx="0" cy="0"/>
          <a:chOff x="0" y="0"/>
          <a:chExt cx="0" cy="0"/>
        </a:xfrm>
      </p:grpSpPr>
      <p:sp>
        <p:nvSpPr>
          <p:cNvPr id="1363" name="Shape 136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64" name="Shape 136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9" name="Shape 1369"/>
        <p:cNvGrpSpPr/>
        <p:nvPr/>
      </p:nvGrpSpPr>
      <p:grpSpPr>
        <a:xfrm>
          <a:off x="0" y="0"/>
          <a:ext cx="0" cy="0"/>
          <a:chOff x="0" y="0"/>
          <a:chExt cx="0" cy="0"/>
        </a:xfrm>
      </p:grpSpPr>
      <p:sp>
        <p:nvSpPr>
          <p:cNvPr id="1370" name="Shape 13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71" name="Shape 13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6" name="Shape 1376"/>
        <p:cNvGrpSpPr/>
        <p:nvPr/>
      </p:nvGrpSpPr>
      <p:grpSpPr>
        <a:xfrm>
          <a:off x="0" y="0"/>
          <a:ext cx="0" cy="0"/>
          <a:chOff x="0" y="0"/>
          <a:chExt cx="0" cy="0"/>
        </a:xfrm>
      </p:grpSpPr>
      <p:sp>
        <p:nvSpPr>
          <p:cNvPr id="1377" name="Shape 137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78" name="Shape 137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49" name="Shape 149"/>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3" name="Shape 1383"/>
        <p:cNvGrpSpPr/>
        <p:nvPr/>
      </p:nvGrpSpPr>
      <p:grpSpPr>
        <a:xfrm>
          <a:off x="0" y="0"/>
          <a:ext cx="0" cy="0"/>
          <a:chOff x="0" y="0"/>
          <a:chExt cx="0" cy="0"/>
        </a:xfrm>
      </p:grpSpPr>
      <p:sp>
        <p:nvSpPr>
          <p:cNvPr id="1384" name="Shape 13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85" name="Shape 13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0" name="Shape 1390"/>
        <p:cNvGrpSpPr/>
        <p:nvPr/>
      </p:nvGrpSpPr>
      <p:grpSpPr>
        <a:xfrm>
          <a:off x="0" y="0"/>
          <a:ext cx="0" cy="0"/>
          <a:chOff x="0" y="0"/>
          <a:chExt cx="0" cy="0"/>
        </a:xfrm>
      </p:grpSpPr>
      <p:sp>
        <p:nvSpPr>
          <p:cNvPr id="1391" name="Shape 139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92" name="Shape 139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7" name="Shape 1397"/>
        <p:cNvGrpSpPr/>
        <p:nvPr/>
      </p:nvGrpSpPr>
      <p:grpSpPr>
        <a:xfrm>
          <a:off x="0" y="0"/>
          <a:ext cx="0" cy="0"/>
          <a:chOff x="0" y="0"/>
          <a:chExt cx="0" cy="0"/>
        </a:xfrm>
      </p:grpSpPr>
      <p:sp>
        <p:nvSpPr>
          <p:cNvPr id="1398" name="Shape 13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399" name="Shape 13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4" name="Shape 1404"/>
        <p:cNvGrpSpPr/>
        <p:nvPr/>
      </p:nvGrpSpPr>
      <p:grpSpPr>
        <a:xfrm>
          <a:off x="0" y="0"/>
          <a:ext cx="0" cy="0"/>
          <a:chOff x="0" y="0"/>
          <a:chExt cx="0" cy="0"/>
        </a:xfrm>
      </p:grpSpPr>
      <p:sp>
        <p:nvSpPr>
          <p:cNvPr id="1405" name="Shape 14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06" name="Shape 14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1" name="Shape 1411"/>
        <p:cNvGrpSpPr/>
        <p:nvPr/>
      </p:nvGrpSpPr>
      <p:grpSpPr>
        <a:xfrm>
          <a:off x="0" y="0"/>
          <a:ext cx="0" cy="0"/>
          <a:chOff x="0" y="0"/>
          <a:chExt cx="0" cy="0"/>
        </a:xfrm>
      </p:grpSpPr>
      <p:sp>
        <p:nvSpPr>
          <p:cNvPr id="1412" name="Shape 14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13" name="Shape 14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8" name="Shape 1418"/>
        <p:cNvGrpSpPr/>
        <p:nvPr/>
      </p:nvGrpSpPr>
      <p:grpSpPr>
        <a:xfrm>
          <a:off x="0" y="0"/>
          <a:ext cx="0" cy="0"/>
          <a:chOff x="0" y="0"/>
          <a:chExt cx="0" cy="0"/>
        </a:xfrm>
      </p:grpSpPr>
      <p:sp>
        <p:nvSpPr>
          <p:cNvPr id="1419" name="Shape 141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20" name="Shape 142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7" name="Shape 1427"/>
        <p:cNvGrpSpPr/>
        <p:nvPr/>
      </p:nvGrpSpPr>
      <p:grpSpPr>
        <a:xfrm>
          <a:off x="0" y="0"/>
          <a:ext cx="0" cy="0"/>
          <a:chOff x="0" y="0"/>
          <a:chExt cx="0" cy="0"/>
        </a:xfrm>
      </p:grpSpPr>
      <p:sp>
        <p:nvSpPr>
          <p:cNvPr id="1428" name="Shape 142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29" name="Shape 142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5" name="Shape 1435"/>
        <p:cNvGrpSpPr/>
        <p:nvPr/>
      </p:nvGrpSpPr>
      <p:grpSpPr>
        <a:xfrm>
          <a:off x="0" y="0"/>
          <a:ext cx="0" cy="0"/>
          <a:chOff x="0" y="0"/>
          <a:chExt cx="0" cy="0"/>
        </a:xfrm>
      </p:grpSpPr>
      <p:sp>
        <p:nvSpPr>
          <p:cNvPr id="1436" name="Shape 143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37" name="Shape 143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3" name="Shape 1443"/>
        <p:cNvGrpSpPr/>
        <p:nvPr/>
      </p:nvGrpSpPr>
      <p:grpSpPr>
        <a:xfrm>
          <a:off x="0" y="0"/>
          <a:ext cx="0" cy="0"/>
          <a:chOff x="0" y="0"/>
          <a:chExt cx="0" cy="0"/>
        </a:xfrm>
      </p:grpSpPr>
      <p:sp>
        <p:nvSpPr>
          <p:cNvPr id="1444" name="Shape 144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45" name="Shape 144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0" name="Shape 1450"/>
        <p:cNvGrpSpPr/>
        <p:nvPr/>
      </p:nvGrpSpPr>
      <p:grpSpPr>
        <a:xfrm>
          <a:off x="0" y="0"/>
          <a:ext cx="0" cy="0"/>
          <a:chOff x="0" y="0"/>
          <a:chExt cx="0" cy="0"/>
        </a:xfrm>
      </p:grpSpPr>
      <p:sp>
        <p:nvSpPr>
          <p:cNvPr id="1451" name="Shape 145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52" name="Shape 145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56" name="Shape 156"/>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7" name="Shape 1457"/>
        <p:cNvGrpSpPr/>
        <p:nvPr/>
      </p:nvGrpSpPr>
      <p:grpSpPr>
        <a:xfrm>
          <a:off x="0" y="0"/>
          <a:ext cx="0" cy="0"/>
          <a:chOff x="0" y="0"/>
          <a:chExt cx="0" cy="0"/>
        </a:xfrm>
      </p:grpSpPr>
      <p:sp>
        <p:nvSpPr>
          <p:cNvPr id="1458" name="Shape 145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59" name="Shape 145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4" name="Shape 1464"/>
        <p:cNvGrpSpPr/>
        <p:nvPr/>
      </p:nvGrpSpPr>
      <p:grpSpPr>
        <a:xfrm>
          <a:off x="0" y="0"/>
          <a:ext cx="0" cy="0"/>
          <a:chOff x="0" y="0"/>
          <a:chExt cx="0" cy="0"/>
        </a:xfrm>
      </p:grpSpPr>
      <p:sp>
        <p:nvSpPr>
          <p:cNvPr id="1465" name="Shape 146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66" name="Shape 146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0" name="Shape 1470"/>
        <p:cNvGrpSpPr/>
        <p:nvPr/>
      </p:nvGrpSpPr>
      <p:grpSpPr>
        <a:xfrm>
          <a:off x="0" y="0"/>
          <a:ext cx="0" cy="0"/>
          <a:chOff x="0" y="0"/>
          <a:chExt cx="0" cy="0"/>
        </a:xfrm>
      </p:grpSpPr>
      <p:sp>
        <p:nvSpPr>
          <p:cNvPr id="1471" name="Shape 147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72" name="Shape 147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7" name="Shape 1477"/>
        <p:cNvGrpSpPr/>
        <p:nvPr/>
      </p:nvGrpSpPr>
      <p:grpSpPr>
        <a:xfrm>
          <a:off x="0" y="0"/>
          <a:ext cx="0" cy="0"/>
          <a:chOff x="0" y="0"/>
          <a:chExt cx="0" cy="0"/>
        </a:xfrm>
      </p:grpSpPr>
      <p:sp>
        <p:nvSpPr>
          <p:cNvPr id="1478" name="Shape 147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79" name="Shape 147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3" name="Shape 1483"/>
        <p:cNvGrpSpPr/>
        <p:nvPr/>
      </p:nvGrpSpPr>
      <p:grpSpPr>
        <a:xfrm>
          <a:off x="0" y="0"/>
          <a:ext cx="0" cy="0"/>
          <a:chOff x="0" y="0"/>
          <a:chExt cx="0" cy="0"/>
        </a:xfrm>
      </p:grpSpPr>
      <p:sp>
        <p:nvSpPr>
          <p:cNvPr id="1484" name="Shape 14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85" name="Shape 14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9" name="Shape 1489"/>
        <p:cNvGrpSpPr/>
        <p:nvPr/>
      </p:nvGrpSpPr>
      <p:grpSpPr>
        <a:xfrm>
          <a:off x="0" y="0"/>
          <a:ext cx="0" cy="0"/>
          <a:chOff x="0" y="0"/>
          <a:chExt cx="0" cy="0"/>
        </a:xfrm>
      </p:grpSpPr>
      <p:sp>
        <p:nvSpPr>
          <p:cNvPr id="1490" name="Shape 14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91" name="Shape 14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5" name="Shape 1495"/>
        <p:cNvGrpSpPr/>
        <p:nvPr/>
      </p:nvGrpSpPr>
      <p:grpSpPr>
        <a:xfrm>
          <a:off x="0" y="0"/>
          <a:ext cx="0" cy="0"/>
          <a:chOff x="0" y="0"/>
          <a:chExt cx="0" cy="0"/>
        </a:xfrm>
      </p:grpSpPr>
      <p:sp>
        <p:nvSpPr>
          <p:cNvPr id="1496" name="Shape 149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497" name="Shape 149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2" name="Shape 1502"/>
        <p:cNvGrpSpPr/>
        <p:nvPr/>
      </p:nvGrpSpPr>
      <p:grpSpPr>
        <a:xfrm>
          <a:off x="0" y="0"/>
          <a:ext cx="0" cy="0"/>
          <a:chOff x="0" y="0"/>
          <a:chExt cx="0" cy="0"/>
        </a:xfrm>
      </p:grpSpPr>
      <p:sp>
        <p:nvSpPr>
          <p:cNvPr id="1503" name="Shape 150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04" name="Shape 150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9" name="Shape 1509"/>
        <p:cNvGrpSpPr/>
        <p:nvPr/>
      </p:nvGrpSpPr>
      <p:grpSpPr>
        <a:xfrm>
          <a:off x="0" y="0"/>
          <a:ext cx="0" cy="0"/>
          <a:chOff x="0" y="0"/>
          <a:chExt cx="0" cy="0"/>
        </a:xfrm>
      </p:grpSpPr>
      <p:sp>
        <p:nvSpPr>
          <p:cNvPr id="1510" name="Shape 151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11" name="Shape 151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7" name="Shape 1517"/>
        <p:cNvGrpSpPr/>
        <p:nvPr/>
      </p:nvGrpSpPr>
      <p:grpSpPr>
        <a:xfrm>
          <a:off x="0" y="0"/>
          <a:ext cx="0" cy="0"/>
          <a:chOff x="0" y="0"/>
          <a:chExt cx="0" cy="0"/>
        </a:xfrm>
      </p:grpSpPr>
      <p:sp>
        <p:nvSpPr>
          <p:cNvPr id="1518" name="Shape 151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19" name="Shape 151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 name="Shape 34"/>
        <p:cNvGrpSpPr/>
        <p:nvPr/>
      </p:nvGrpSpPr>
      <p:grpSpPr>
        <a:xfrm>
          <a:off x="0" y="0"/>
          <a:ext cx="0" cy="0"/>
          <a:chOff x="0" y="0"/>
          <a:chExt cx="0" cy="0"/>
        </a:xfrm>
      </p:grpSpPr>
      <p:sp>
        <p:nvSpPr>
          <p:cNvPr id="35" name="Shape 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6" name="Shape 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64" name="Shape 164"/>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4" name="Shape 1524"/>
        <p:cNvGrpSpPr/>
        <p:nvPr/>
      </p:nvGrpSpPr>
      <p:grpSpPr>
        <a:xfrm>
          <a:off x="0" y="0"/>
          <a:ext cx="0" cy="0"/>
          <a:chOff x="0" y="0"/>
          <a:chExt cx="0" cy="0"/>
        </a:xfrm>
      </p:grpSpPr>
      <p:sp>
        <p:nvSpPr>
          <p:cNvPr id="1525" name="Shape 152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26" name="Shape 152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1" name="Shape 1531"/>
        <p:cNvGrpSpPr/>
        <p:nvPr/>
      </p:nvGrpSpPr>
      <p:grpSpPr>
        <a:xfrm>
          <a:off x="0" y="0"/>
          <a:ext cx="0" cy="0"/>
          <a:chOff x="0" y="0"/>
          <a:chExt cx="0" cy="0"/>
        </a:xfrm>
      </p:grpSpPr>
      <p:sp>
        <p:nvSpPr>
          <p:cNvPr id="1532" name="Shape 153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33" name="Shape 153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8" name="Shape 1538"/>
        <p:cNvGrpSpPr/>
        <p:nvPr/>
      </p:nvGrpSpPr>
      <p:grpSpPr>
        <a:xfrm>
          <a:off x="0" y="0"/>
          <a:ext cx="0" cy="0"/>
          <a:chOff x="0" y="0"/>
          <a:chExt cx="0" cy="0"/>
        </a:xfrm>
      </p:grpSpPr>
      <p:sp>
        <p:nvSpPr>
          <p:cNvPr id="1539" name="Shape 153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40" name="Shape 154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6" name="Shape 1546"/>
        <p:cNvGrpSpPr/>
        <p:nvPr/>
      </p:nvGrpSpPr>
      <p:grpSpPr>
        <a:xfrm>
          <a:off x="0" y="0"/>
          <a:ext cx="0" cy="0"/>
          <a:chOff x="0" y="0"/>
          <a:chExt cx="0" cy="0"/>
        </a:xfrm>
      </p:grpSpPr>
      <p:sp>
        <p:nvSpPr>
          <p:cNvPr id="1547" name="Shape 154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48" name="Shape 154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3" name="Shape 1553"/>
        <p:cNvGrpSpPr/>
        <p:nvPr/>
      </p:nvGrpSpPr>
      <p:grpSpPr>
        <a:xfrm>
          <a:off x="0" y="0"/>
          <a:ext cx="0" cy="0"/>
          <a:chOff x="0" y="0"/>
          <a:chExt cx="0" cy="0"/>
        </a:xfrm>
      </p:grpSpPr>
      <p:sp>
        <p:nvSpPr>
          <p:cNvPr id="1554" name="Shape 155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55" name="Shape 155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0" name="Shape 1560"/>
        <p:cNvGrpSpPr/>
        <p:nvPr/>
      </p:nvGrpSpPr>
      <p:grpSpPr>
        <a:xfrm>
          <a:off x="0" y="0"/>
          <a:ext cx="0" cy="0"/>
          <a:chOff x="0" y="0"/>
          <a:chExt cx="0" cy="0"/>
        </a:xfrm>
      </p:grpSpPr>
      <p:sp>
        <p:nvSpPr>
          <p:cNvPr id="1561" name="Shape 156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62" name="Shape 156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7" name="Shape 1567"/>
        <p:cNvGrpSpPr/>
        <p:nvPr/>
      </p:nvGrpSpPr>
      <p:grpSpPr>
        <a:xfrm>
          <a:off x="0" y="0"/>
          <a:ext cx="0" cy="0"/>
          <a:chOff x="0" y="0"/>
          <a:chExt cx="0" cy="0"/>
        </a:xfrm>
      </p:grpSpPr>
      <p:sp>
        <p:nvSpPr>
          <p:cNvPr id="1568" name="Shape 156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69" name="Shape 156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5" name="Shape 1575"/>
        <p:cNvGrpSpPr/>
        <p:nvPr/>
      </p:nvGrpSpPr>
      <p:grpSpPr>
        <a:xfrm>
          <a:off x="0" y="0"/>
          <a:ext cx="0" cy="0"/>
          <a:chOff x="0" y="0"/>
          <a:chExt cx="0" cy="0"/>
        </a:xfrm>
      </p:grpSpPr>
      <p:sp>
        <p:nvSpPr>
          <p:cNvPr id="1576" name="Shape 157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77" name="Shape 157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2" name="Shape 1582"/>
        <p:cNvGrpSpPr/>
        <p:nvPr/>
      </p:nvGrpSpPr>
      <p:grpSpPr>
        <a:xfrm>
          <a:off x="0" y="0"/>
          <a:ext cx="0" cy="0"/>
          <a:chOff x="0" y="0"/>
          <a:chExt cx="0" cy="0"/>
        </a:xfrm>
      </p:grpSpPr>
      <p:sp>
        <p:nvSpPr>
          <p:cNvPr id="1583" name="Shape 158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84" name="Shape 158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9" name="Shape 1589"/>
        <p:cNvGrpSpPr/>
        <p:nvPr/>
      </p:nvGrpSpPr>
      <p:grpSpPr>
        <a:xfrm>
          <a:off x="0" y="0"/>
          <a:ext cx="0" cy="0"/>
          <a:chOff x="0" y="0"/>
          <a:chExt cx="0" cy="0"/>
        </a:xfrm>
      </p:grpSpPr>
      <p:sp>
        <p:nvSpPr>
          <p:cNvPr id="1590" name="Shape 15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91" name="Shape 15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71" name="Shape 171"/>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6" name="Shape 1596"/>
        <p:cNvGrpSpPr/>
        <p:nvPr/>
      </p:nvGrpSpPr>
      <p:grpSpPr>
        <a:xfrm>
          <a:off x="0" y="0"/>
          <a:ext cx="0" cy="0"/>
          <a:chOff x="0" y="0"/>
          <a:chExt cx="0" cy="0"/>
        </a:xfrm>
      </p:grpSpPr>
      <p:sp>
        <p:nvSpPr>
          <p:cNvPr id="1597" name="Shape 159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598" name="Shape 159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3" name="Shape 1603"/>
        <p:cNvGrpSpPr/>
        <p:nvPr/>
      </p:nvGrpSpPr>
      <p:grpSpPr>
        <a:xfrm>
          <a:off x="0" y="0"/>
          <a:ext cx="0" cy="0"/>
          <a:chOff x="0" y="0"/>
          <a:chExt cx="0" cy="0"/>
        </a:xfrm>
      </p:grpSpPr>
      <p:sp>
        <p:nvSpPr>
          <p:cNvPr id="1604" name="Shape 160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05" name="Shape 160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9" name="Shape 1609"/>
        <p:cNvGrpSpPr/>
        <p:nvPr/>
      </p:nvGrpSpPr>
      <p:grpSpPr>
        <a:xfrm>
          <a:off x="0" y="0"/>
          <a:ext cx="0" cy="0"/>
          <a:chOff x="0" y="0"/>
          <a:chExt cx="0" cy="0"/>
        </a:xfrm>
      </p:grpSpPr>
      <p:sp>
        <p:nvSpPr>
          <p:cNvPr id="1610" name="Shape 161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11" name="Shape 161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5" name="Shape 1615"/>
        <p:cNvGrpSpPr/>
        <p:nvPr/>
      </p:nvGrpSpPr>
      <p:grpSpPr>
        <a:xfrm>
          <a:off x="0" y="0"/>
          <a:ext cx="0" cy="0"/>
          <a:chOff x="0" y="0"/>
          <a:chExt cx="0" cy="0"/>
        </a:xfrm>
      </p:grpSpPr>
      <p:sp>
        <p:nvSpPr>
          <p:cNvPr id="1616" name="Shape 161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17" name="Shape 161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1" name="Shape 1621"/>
        <p:cNvGrpSpPr/>
        <p:nvPr/>
      </p:nvGrpSpPr>
      <p:grpSpPr>
        <a:xfrm>
          <a:off x="0" y="0"/>
          <a:ext cx="0" cy="0"/>
          <a:chOff x="0" y="0"/>
          <a:chExt cx="0" cy="0"/>
        </a:xfrm>
      </p:grpSpPr>
      <p:sp>
        <p:nvSpPr>
          <p:cNvPr id="1622" name="Shape 162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23" name="Shape 162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7" name="Shape 1627"/>
        <p:cNvGrpSpPr/>
        <p:nvPr/>
      </p:nvGrpSpPr>
      <p:grpSpPr>
        <a:xfrm>
          <a:off x="0" y="0"/>
          <a:ext cx="0" cy="0"/>
          <a:chOff x="0" y="0"/>
          <a:chExt cx="0" cy="0"/>
        </a:xfrm>
      </p:grpSpPr>
      <p:sp>
        <p:nvSpPr>
          <p:cNvPr id="1628" name="Shape 162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29" name="Shape 162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4" name="Shape 1634"/>
        <p:cNvGrpSpPr/>
        <p:nvPr/>
      </p:nvGrpSpPr>
      <p:grpSpPr>
        <a:xfrm>
          <a:off x="0" y="0"/>
          <a:ext cx="0" cy="0"/>
          <a:chOff x="0" y="0"/>
          <a:chExt cx="0" cy="0"/>
        </a:xfrm>
      </p:grpSpPr>
      <p:sp>
        <p:nvSpPr>
          <p:cNvPr id="1635" name="Shape 16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36" name="Shape 16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1" name="Shape 1641"/>
        <p:cNvGrpSpPr/>
        <p:nvPr/>
      </p:nvGrpSpPr>
      <p:grpSpPr>
        <a:xfrm>
          <a:off x="0" y="0"/>
          <a:ext cx="0" cy="0"/>
          <a:chOff x="0" y="0"/>
          <a:chExt cx="0" cy="0"/>
        </a:xfrm>
      </p:grpSpPr>
      <p:sp>
        <p:nvSpPr>
          <p:cNvPr id="1642" name="Shape 164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43" name="Shape 164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9" name="Shape 1649"/>
        <p:cNvGrpSpPr/>
        <p:nvPr/>
      </p:nvGrpSpPr>
      <p:grpSpPr>
        <a:xfrm>
          <a:off x="0" y="0"/>
          <a:ext cx="0" cy="0"/>
          <a:chOff x="0" y="0"/>
          <a:chExt cx="0" cy="0"/>
        </a:xfrm>
      </p:grpSpPr>
      <p:sp>
        <p:nvSpPr>
          <p:cNvPr id="1650" name="Shape 165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51" name="Shape 165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6" name="Shape 1656"/>
        <p:cNvGrpSpPr/>
        <p:nvPr/>
      </p:nvGrpSpPr>
      <p:grpSpPr>
        <a:xfrm>
          <a:off x="0" y="0"/>
          <a:ext cx="0" cy="0"/>
          <a:chOff x="0" y="0"/>
          <a:chExt cx="0" cy="0"/>
        </a:xfrm>
      </p:grpSpPr>
      <p:sp>
        <p:nvSpPr>
          <p:cNvPr id="1657" name="Shape 165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58" name="Shape 165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78" name="Shape 178"/>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2" name="Shape 1662"/>
        <p:cNvGrpSpPr/>
        <p:nvPr/>
      </p:nvGrpSpPr>
      <p:grpSpPr>
        <a:xfrm>
          <a:off x="0" y="0"/>
          <a:ext cx="0" cy="0"/>
          <a:chOff x="0" y="0"/>
          <a:chExt cx="0" cy="0"/>
        </a:xfrm>
      </p:grpSpPr>
      <p:sp>
        <p:nvSpPr>
          <p:cNvPr id="1663" name="Shape 166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64" name="Shape 166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9" name="Shape 1669"/>
        <p:cNvGrpSpPr/>
        <p:nvPr/>
      </p:nvGrpSpPr>
      <p:grpSpPr>
        <a:xfrm>
          <a:off x="0" y="0"/>
          <a:ext cx="0" cy="0"/>
          <a:chOff x="0" y="0"/>
          <a:chExt cx="0" cy="0"/>
        </a:xfrm>
      </p:grpSpPr>
      <p:sp>
        <p:nvSpPr>
          <p:cNvPr id="1670" name="Shape 16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71" name="Shape 16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6" name="Shape 1676"/>
        <p:cNvGrpSpPr/>
        <p:nvPr/>
      </p:nvGrpSpPr>
      <p:grpSpPr>
        <a:xfrm>
          <a:off x="0" y="0"/>
          <a:ext cx="0" cy="0"/>
          <a:chOff x="0" y="0"/>
          <a:chExt cx="0" cy="0"/>
        </a:xfrm>
      </p:grpSpPr>
      <p:sp>
        <p:nvSpPr>
          <p:cNvPr id="1677" name="Shape 167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78" name="Shape 167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3" name="Shape 1683"/>
        <p:cNvGrpSpPr/>
        <p:nvPr/>
      </p:nvGrpSpPr>
      <p:grpSpPr>
        <a:xfrm>
          <a:off x="0" y="0"/>
          <a:ext cx="0" cy="0"/>
          <a:chOff x="0" y="0"/>
          <a:chExt cx="0" cy="0"/>
        </a:xfrm>
      </p:grpSpPr>
      <p:sp>
        <p:nvSpPr>
          <p:cNvPr id="1684" name="Shape 168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85" name="Shape 168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0" name="Shape 1690"/>
        <p:cNvGrpSpPr/>
        <p:nvPr/>
      </p:nvGrpSpPr>
      <p:grpSpPr>
        <a:xfrm>
          <a:off x="0" y="0"/>
          <a:ext cx="0" cy="0"/>
          <a:chOff x="0" y="0"/>
          <a:chExt cx="0" cy="0"/>
        </a:xfrm>
      </p:grpSpPr>
      <p:sp>
        <p:nvSpPr>
          <p:cNvPr id="1691" name="Shape 169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92" name="Shape 169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7" name="Shape 1697"/>
        <p:cNvGrpSpPr/>
        <p:nvPr/>
      </p:nvGrpSpPr>
      <p:grpSpPr>
        <a:xfrm>
          <a:off x="0" y="0"/>
          <a:ext cx="0" cy="0"/>
          <a:chOff x="0" y="0"/>
          <a:chExt cx="0" cy="0"/>
        </a:xfrm>
      </p:grpSpPr>
      <p:sp>
        <p:nvSpPr>
          <p:cNvPr id="1698" name="Shape 16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699" name="Shape 16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4" name="Shape 1704"/>
        <p:cNvGrpSpPr/>
        <p:nvPr/>
      </p:nvGrpSpPr>
      <p:grpSpPr>
        <a:xfrm>
          <a:off x="0" y="0"/>
          <a:ext cx="0" cy="0"/>
          <a:chOff x="0" y="0"/>
          <a:chExt cx="0" cy="0"/>
        </a:xfrm>
      </p:grpSpPr>
      <p:sp>
        <p:nvSpPr>
          <p:cNvPr id="1705" name="Shape 17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06" name="Shape 17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1" name="Shape 1711"/>
        <p:cNvGrpSpPr/>
        <p:nvPr/>
      </p:nvGrpSpPr>
      <p:grpSpPr>
        <a:xfrm>
          <a:off x="0" y="0"/>
          <a:ext cx="0" cy="0"/>
          <a:chOff x="0" y="0"/>
          <a:chExt cx="0" cy="0"/>
        </a:xfrm>
      </p:grpSpPr>
      <p:sp>
        <p:nvSpPr>
          <p:cNvPr id="1712" name="Shape 17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13" name="Shape 17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8" name="Shape 1718"/>
        <p:cNvGrpSpPr/>
        <p:nvPr/>
      </p:nvGrpSpPr>
      <p:grpSpPr>
        <a:xfrm>
          <a:off x="0" y="0"/>
          <a:ext cx="0" cy="0"/>
          <a:chOff x="0" y="0"/>
          <a:chExt cx="0" cy="0"/>
        </a:xfrm>
      </p:grpSpPr>
      <p:sp>
        <p:nvSpPr>
          <p:cNvPr id="1719" name="Shape 171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20" name="Shape 172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5" name="Shape 1725"/>
        <p:cNvGrpSpPr/>
        <p:nvPr/>
      </p:nvGrpSpPr>
      <p:grpSpPr>
        <a:xfrm>
          <a:off x="0" y="0"/>
          <a:ext cx="0" cy="0"/>
          <a:chOff x="0" y="0"/>
          <a:chExt cx="0" cy="0"/>
        </a:xfrm>
      </p:grpSpPr>
      <p:sp>
        <p:nvSpPr>
          <p:cNvPr id="1726" name="Shape 172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27" name="Shape 172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85" name="Shape 185"/>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2" name="Shape 1732"/>
        <p:cNvGrpSpPr/>
        <p:nvPr/>
      </p:nvGrpSpPr>
      <p:grpSpPr>
        <a:xfrm>
          <a:off x="0" y="0"/>
          <a:ext cx="0" cy="0"/>
          <a:chOff x="0" y="0"/>
          <a:chExt cx="0" cy="0"/>
        </a:xfrm>
      </p:grpSpPr>
      <p:sp>
        <p:nvSpPr>
          <p:cNvPr id="1733" name="Shape 173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34" name="Shape 173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9" name="Shape 1739"/>
        <p:cNvGrpSpPr/>
        <p:nvPr/>
      </p:nvGrpSpPr>
      <p:grpSpPr>
        <a:xfrm>
          <a:off x="0" y="0"/>
          <a:ext cx="0" cy="0"/>
          <a:chOff x="0" y="0"/>
          <a:chExt cx="0" cy="0"/>
        </a:xfrm>
      </p:grpSpPr>
      <p:sp>
        <p:nvSpPr>
          <p:cNvPr id="1740" name="Shape 174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41" name="Shape 174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6" name="Shape 1746"/>
        <p:cNvGrpSpPr/>
        <p:nvPr/>
      </p:nvGrpSpPr>
      <p:grpSpPr>
        <a:xfrm>
          <a:off x="0" y="0"/>
          <a:ext cx="0" cy="0"/>
          <a:chOff x="0" y="0"/>
          <a:chExt cx="0" cy="0"/>
        </a:xfrm>
      </p:grpSpPr>
      <p:sp>
        <p:nvSpPr>
          <p:cNvPr id="1747" name="Shape 174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48" name="Shape 174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3" name="Shape 1753"/>
        <p:cNvGrpSpPr/>
        <p:nvPr/>
      </p:nvGrpSpPr>
      <p:grpSpPr>
        <a:xfrm>
          <a:off x="0" y="0"/>
          <a:ext cx="0" cy="0"/>
          <a:chOff x="0" y="0"/>
          <a:chExt cx="0" cy="0"/>
        </a:xfrm>
      </p:grpSpPr>
      <p:sp>
        <p:nvSpPr>
          <p:cNvPr id="1754" name="Shape 175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55" name="Shape 175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1" name="Shape 1761"/>
        <p:cNvGrpSpPr/>
        <p:nvPr/>
      </p:nvGrpSpPr>
      <p:grpSpPr>
        <a:xfrm>
          <a:off x="0" y="0"/>
          <a:ext cx="0" cy="0"/>
          <a:chOff x="0" y="0"/>
          <a:chExt cx="0" cy="0"/>
        </a:xfrm>
      </p:grpSpPr>
      <p:sp>
        <p:nvSpPr>
          <p:cNvPr id="1762" name="Shape 176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63" name="Shape 176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0" name="Shape 1770"/>
        <p:cNvGrpSpPr/>
        <p:nvPr/>
      </p:nvGrpSpPr>
      <p:grpSpPr>
        <a:xfrm>
          <a:off x="0" y="0"/>
          <a:ext cx="0" cy="0"/>
          <a:chOff x="0" y="0"/>
          <a:chExt cx="0" cy="0"/>
        </a:xfrm>
      </p:grpSpPr>
      <p:sp>
        <p:nvSpPr>
          <p:cNvPr id="1771" name="Shape 177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72" name="Shape 177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8" name="Shape 1778"/>
        <p:cNvGrpSpPr/>
        <p:nvPr/>
      </p:nvGrpSpPr>
      <p:grpSpPr>
        <a:xfrm>
          <a:off x="0" y="0"/>
          <a:ext cx="0" cy="0"/>
          <a:chOff x="0" y="0"/>
          <a:chExt cx="0" cy="0"/>
        </a:xfrm>
      </p:grpSpPr>
      <p:sp>
        <p:nvSpPr>
          <p:cNvPr id="1779" name="Shape 177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80" name="Shape 178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5" name="Shape 1785"/>
        <p:cNvGrpSpPr/>
        <p:nvPr/>
      </p:nvGrpSpPr>
      <p:grpSpPr>
        <a:xfrm>
          <a:off x="0" y="0"/>
          <a:ext cx="0" cy="0"/>
          <a:chOff x="0" y="0"/>
          <a:chExt cx="0" cy="0"/>
        </a:xfrm>
      </p:grpSpPr>
      <p:sp>
        <p:nvSpPr>
          <p:cNvPr id="1786" name="Shape 178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87" name="Shape 178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3" name="Shape 1793"/>
        <p:cNvGrpSpPr/>
        <p:nvPr/>
      </p:nvGrpSpPr>
      <p:grpSpPr>
        <a:xfrm>
          <a:off x="0" y="0"/>
          <a:ext cx="0" cy="0"/>
          <a:chOff x="0" y="0"/>
          <a:chExt cx="0" cy="0"/>
        </a:xfrm>
      </p:grpSpPr>
      <p:sp>
        <p:nvSpPr>
          <p:cNvPr id="1794" name="Shape 179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795" name="Shape 179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1" name="Shape 1801"/>
        <p:cNvGrpSpPr/>
        <p:nvPr/>
      </p:nvGrpSpPr>
      <p:grpSpPr>
        <a:xfrm>
          <a:off x="0" y="0"/>
          <a:ext cx="0" cy="0"/>
          <a:chOff x="0" y="0"/>
          <a:chExt cx="0" cy="0"/>
        </a:xfrm>
      </p:grpSpPr>
      <p:sp>
        <p:nvSpPr>
          <p:cNvPr id="1802" name="Shape 180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03" name="Shape 180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192" name="Shape 192"/>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9" name="Shape 1809"/>
        <p:cNvGrpSpPr/>
        <p:nvPr/>
      </p:nvGrpSpPr>
      <p:grpSpPr>
        <a:xfrm>
          <a:off x="0" y="0"/>
          <a:ext cx="0" cy="0"/>
          <a:chOff x="0" y="0"/>
          <a:chExt cx="0" cy="0"/>
        </a:xfrm>
      </p:grpSpPr>
      <p:sp>
        <p:nvSpPr>
          <p:cNvPr id="1810" name="Shape 181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11" name="Shape 181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7" name="Shape 1817"/>
        <p:cNvGrpSpPr/>
        <p:nvPr/>
      </p:nvGrpSpPr>
      <p:grpSpPr>
        <a:xfrm>
          <a:off x="0" y="0"/>
          <a:ext cx="0" cy="0"/>
          <a:chOff x="0" y="0"/>
          <a:chExt cx="0" cy="0"/>
        </a:xfrm>
      </p:grpSpPr>
      <p:sp>
        <p:nvSpPr>
          <p:cNvPr id="1818" name="Shape 181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19" name="Shape 181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5" name="Shape 1825"/>
        <p:cNvGrpSpPr/>
        <p:nvPr/>
      </p:nvGrpSpPr>
      <p:grpSpPr>
        <a:xfrm>
          <a:off x="0" y="0"/>
          <a:ext cx="0" cy="0"/>
          <a:chOff x="0" y="0"/>
          <a:chExt cx="0" cy="0"/>
        </a:xfrm>
      </p:grpSpPr>
      <p:sp>
        <p:nvSpPr>
          <p:cNvPr id="1826" name="Shape 182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27" name="Shape 182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2" name="Shape 1832"/>
        <p:cNvGrpSpPr/>
        <p:nvPr/>
      </p:nvGrpSpPr>
      <p:grpSpPr>
        <a:xfrm>
          <a:off x="0" y="0"/>
          <a:ext cx="0" cy="0"/>
          <a:chOff x="0" y="0"/>
          <a:chExt cx="0" cy="0"/>
        </a:xfrm>
      </p:grpSpPr>
      <p:sp>
        <p:nvSpPr>
          <p:cNvPr id="1833" name="Shape 183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34" name="Shape 183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0" name="Shape 1840"/>
        <p:cNvGrpSpPr/>
        <p:nvPr/>
      </p:nvGrpSpPr>
      <p:grpSpPr>
        <a:xfrm>
          <a:off x="0" y="0"/>
          <a:ext cx="0" cy="0"/>
          <a:chOff x="0" y="0"/>
          <a:chExt cx="0" cy="0"/>
        </a:xfrm>
      </p:grpSpPr>
      <p:sp>
        <p:nvSpPr>
          <p:cNvPr id="1841" name="Shape 184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42" name="Shape 184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7" name="Shape 1847"/>
        <p:cNvGrpSpPr/>
        <p:nvPr/>
      </p:nvGrpSpPr>
      <p:grpSpPr>
        <a:xfrm>
          <a:off x="0" y="0"/>
          <a:ext cx="0" cy="0"/>
          <a:chOff x="0" y="0"/>
          <a:chExt cx="0" cy="0"/>
        </a:xfrm>
      </p:grpSpPr>
      <p:sp>
        <p:nvSpPr>
          <p:cNvPr id="1848" name="Shape 184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49" name="Shape 184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4" name="Shape 1854"/>
        <p:cNvGrpSpPr/>
        <p:nvPr/>
      </p:nvGrpSpPr>
      <p:grpSpPr>
        <a:xfrm>
          <a:off x="0" y="0"/>
          <a:ext cx="0" cy="0"/>
          <a:chOff x="0" y="0"/>
          <a:chExt cx="0" cy="0"/>
        </a:xfrm>
      </p:grpSpPr>
      <p:sp>
        <p:nvSpPr>
          <p:cNvPr id="1855" name="Shape 185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56" name="Shape 185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1" name="Shape 1861"/>
        <p:cNvGrpSpPr/>
        <p:nvPr/>
      </p:nvGrpSpPr>
      <p:grpSpPr>
        <a:xfrm>
          <a:off x="0" y="0"/>
          <a:ext cx="0" cy="0"/>
          <a:chOff x="0" y="0"/>
          <a:chExt cx="0" cy="0"/>
        </a:xfrm>
      </p:grpSpPr>
      <p:sp>
        <p:nvSpPr>
          <p:cNvPr id="1862" name="Shape 186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63" name="Shape 186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8" name="Shape 1868"/>
        <p:cNvGrpSpPr/>
        <p:nvPr/>
      </p:nvGrpSpPr>
      <p:grpSpPr>
        <a:xfrm>
          <a:off x="0" y="0"/>
          <a:ext cx="0" cy="0"/>
          <a:chOff x="0" y="0"/>
          <a:chExt cx="0" cy="0"/>
        </a:xfrm>
      </p:grpSpPr>
      <p:sp>
        <p:nvSpPr>
          <p:cNvPr id="1869" name="Shape 186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70" name="Shape 187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7" name="Shape 1877"/>
        <p:cNvGrpSpPr/>
        <p:nvPr/>
      </p:nvGrpSpPr>
      <p:grpSpPr>
        <a:xfrm>
          <a:off x="0" y="0"/>
          <a:ext cx="0" cy="0"/>
          <a:chOff x="0" y="0"/>
          <a:chExt cx="0" cy="0"/>
        </a:xfrm>
      </p:grpSpPr>
      <p:sp>
        <p:nvSpPr>
          <p:cNvPr id="1878" name="Shape 187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79" name="Shape 187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99" name="Shape 19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5" name="Shape 1885"/>
        <p:cNvGrpSpPr/>
        <p:nvPr/>
      </p:nvGrpSpPr>
      <p:grpSpPr>
        <a:xfrm>
          <a:off x="0" y="0"/>
          <a:ext cx="0" cy="0"/>
          <a:chOff x="0" y="0"/>
          <a:chExt cx="0" cy="0"/>
        </a:xfrm>
      </p:grpSpPr>
      <p:sp>
        <p:nvSpPr>
          <p:cNvPr id="1886" name="Shape 188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87" name="Shape 188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2" name="Shape 1892"/>
        <p:cNvGrpSpPr/>
        <p:nvPr/>
      </p:nvGrpSpPr>
      <p:grpSpPr>
        <a:xfrm>
          <a:off x="0" y="0"/>
          <a:ext cx="0" cy="0"/>
          <a:chOff x="0" y="0"/>
          <a:chExt cx="0" cy="0"/>
        </a:xfrm>
      </p:grpSpPr>
      <p:sp>
        <p:nvSpPr>
          <p:cNvPr id="1893" name="Shape 189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894" name="Shape 189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9" name="Shape 1899"/>
        <p:cNvGrpSpPr/>
        <p:nvPr/>
      </p:nvGrpSpPr>
      <p:grpSpPr>
        <a:xfrm>
          <a:off x="0" y="0"/>
          <a:ext cx="0" cy="0"/>
          <a:chOff x="0" y="0"/>
          <a:chExt cx="0" cy="0"/>
        </a:xfrm>
      </p:grpSpPr>
      <p:sp>
        <p:nvSpPr>
          <p:cNvPr id="1900" name="Shape 190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1901" name="Shape 190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06" name="Shape 2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13" name="Shape 2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19" name="Shape 21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26" name="Shape 22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 name="Shape 41"/>
        <p:cNvGrpSpPr/>
        <p:nvPr/>
      </p:nvGrpSpPr>
      <p:grpSpPr>
        <a:xfrm>
          <a:off x="0" y="0"/>
          <a:ext cx="0" cy="0"/>
          <a:chOff x="0" y="0"/>
          <a:chExt cx="0" cy="0"/>
        </a:xfrm>
      </p:grpSpPr>
      <p:sp>
        <p:nvSpPr>
          <p:cNvPr id="42" name="Shape 42"/>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43" name="Shape 43"/>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233" name="Shape 233"/>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40" name="Shape 24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46" name="Shape 24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53" name="Shape 25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59" name="Shape 25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65" name="Shape 26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72" name="Shape 27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79" name="Shape 27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4" name="Shape 284"/>
        <p:cNvGrpSpPr/>
        <p:nvPr/>
      </p:nvGrpSpPr>
      <p:grpSpPr>
        <a:xfrm>
          <a:off x="0" y="0"/>
          <a:ext cx="0" cy="0"/>
          <a:chOff x="0" y="0"/>
          <a:chExt cx="0" cy="0"/>
        </a:xfrm>
      </p:grpSpPr>
      <p:sp>
        <p:nvSpPr>
          <p:cNvPr id="285" name="Shape 28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86" name="Shape 28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293" name="Shape 29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 name="Shape 47"/>
        <p:cNvGrpSpPr/>
        <p:nvPr/>
      </p:nvGrpSpPr>
      <p:grpSpPr>
        <a:xfrm>
          <a:off x="0" y="0"/>
          <a:ext cx="0" cy="0"/>
          <a:chOff x="0" y="0"/>
          <a:chExt cx="0" cy="0"/>
        </a:xfrm>
      </p:grpSpPr>
      <p:sp>
        <p:nvSpPr>
          <p:cNvPr id="48" name="Shape 48"/>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49" name="Shape 49"/>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01" name="Shape 30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08" name="Shape 30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15" name="Shape 31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22" name="Shape 32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30" name="Shape 33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38" name="Shape 33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45" name="Shape 34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52" name="Shape 35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60" name="Shape 36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67" name="Shape 36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56" name="Shape 56"/>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74" name="Shape 37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81" name="Shape 38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88" name="Shape 38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395" name="Shape 39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03" name="Shape 40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10" name="Shape 41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18" name="Shape 41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26" name="Shape 42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36" name="Shape 43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43" name="Shape 44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63" name="Shape 63"/>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8" name="Shape 448"/>
        <p:cNvGrpSpPr/>
        <p:nvPr/>
      </p:nvGrpSpPr>
      <p:grpSpPr>
        <a:xfrm>
          <a:off x="0" y="0"/>
          <a:ext cx="0" cy="0"/>
          <a:chOff x="0" y="0"/>
          <a:chExt cx="0" cy="0"/>
        </a:xfrm>
      </p:grpSpPr>
      <p:sp>
        <p:nvSpPr>
          <p:cNvPr id="449" name="Shape 4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50" name="Shape 4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58" name="Shape 45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69" name="Shape 46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77" name="Shape 47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84" name="Shape 48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 name="Shape 489"/>
        <p:cNvGrpSpPr/>
        <p:nvPr/>
      </p:nvGrpSpPr>
      <p:grpSpPr>
        <a:xfrm>
          <a:off x="0" y="0"/>
          <a:ext cx="0" cy="0"/>
          <a:chOff x="0" y="0"/>
          <a:chExt cx="0" cy="0"/>
        </a:xfrm>
      </p:grpSpPr>
      <p:sp>
        <p:nvSpPr>
          <p:cNvPr id="490" name="Shape 49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91" name="Shape 49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 name="Shape 496"/>
        <p:cNvGrpSpPr/>
        <p:nvPr/>
      </p:nvGrpSpPr>
      <p:grpSpPr>
        <a:xfrm>
          <a:off x="0" y="0"/>
          <a:ext cx="0" cy="0"/>
          <a:chOff x="0" y="0"/>
          <a:chExt cx="0" cy="0"/>
        </a:xfrm>
      </p:grpSpPr>
      <p:sp>
        <p:nvSpPr>
          <p:cNvPr id="497" name="Shape 49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498" name="Shape 49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06" name="Shape 50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13" name="Shape 51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21" name="Shape 52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71" name="Shape 71"/>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6" name="Shape 526"/>
        <p:cNvGrpSpPr/>
        <p:nvPr/>
      </p:nvGrpSpPr>
      <p:grpSpPr>
        <a:xfrm>
          <a:off x="0" y="0"/>
          <a:ext cx="0" cy="0"/>
          <a:chOff x="0" y="0"/>
          <a:chExt cx="0" cy="0"/>
        </a:xfrm>
      </p:grpSpPr>
      <p:sp>
        <p:nvSpPr>
          <p:cNvPr id="527" name="Shape 52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28" name="Shape 52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35" name="Shape 535"/>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42" name="Shape 54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 name="Shape 548"/>
        <p:cNvGrpSpPr/>
        <p:nvPr/>
      </p:nvGrpSpPr>
      <p:grpSpPr>
        <a:xfrm>
          <a:off x="0" y="0"/>
          <a:ext cx="0" cy="0"/>
          <a:chOff x="0" y="0"/>
          <a:chExt cx="0" cy="0"/>
        </a:xfrm>
      </p:grpSpPr>
      <p:sp>
        <p:nvSpPr>
          <p:cNvPr id="549" name="Shape 54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50" name="Shape 55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7" name="Shape 557"/>
        <p:cNvGrpSpPr/>
        <p:nvPr/>
      </p:nvGrpSpPr>
      <p:grpSpPr>
        <a:xfrm>
          <a:off x="0" y="0"/>
          <a:ext cx="0" cy="0"/>
          <a:chOff x="0" y="0"/>
          <a:chExt cx="0" cy="0"/>
        </a:xfrm>
      </p:grpSpPr>
      <p:sp>
        <p:nvSpPr>
          <p:cNvPr id="558" name="Shape 55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59" name="Shape 55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6" name="Shape 566"/>
        <p:cNvGrpSpPr/>
        <p:nvPr/>
      </p:nvGrpSpPr>
      <p:grpSpPr>
        <a:xfrm>
          <a:off x="0" y="0"/>
          <a:ext cx="0" cy="0"/>
          <a:chOff x="0" y="0"/>
          <a:chExt cx="0" cy="0"/>
        </a:xfrm>
      </p:grpSpPr>
      <p:sp>
        <p:nvSpPr>
          <p:cNvPr id="567" name="Shape 56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68" name="Shape 56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4" name="Shape 574"/>
        <p:cNvGrpSpPr/>
        <p:nvPr/>
      </p:nvGrpSpPr>
      <p:grpSpPr>
        <a:xfrm>
          <a:off x="0" y="0"/>
          <a:ext cx="0" cy="0"/>
          <a:chOff x="0" y="0"/>
          <a:chExt cx="0" cy="0"/>
        </a:xfrm>
      </p:grpSpPr>
      <p:sp>
        <p:nvSpPr>
          <p:cNvPr id="575" name="Shape 57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76" name="Shape 57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83" name="Shape 58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8" name="Shape 588"/>
        <p:cNvGrpSpPr/>
        <p:nvPr/>
      </p:nvGrpSpPr>
      <p:grpSpPr>
        <a:xfrm>
          <a:off x="0" y="0"/>
          <a:ext cx="0" cy="0"/>
          <a:chOff x="0" y="0"/>
          <a:chExt cx="0" cy="0"/>
        </a:xfrm>
      </p:grpSpPr>
      <p:sp>
        <p:nvSpPr>
          <p:cNvPr id="589" name="Shape 58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90" name="Shape 59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5" name="Shape 595"/>
        <p:cNvGrpSpPr/>
        <p:nvPr/>
      </p:nvGrpSpPr>
      <p:grpSpPr>
        <a:xfrm>
          <a:off x="0" y="0"/>
          <a:ext cx="0" cy="0"/>
          <a:chOff x="0" y="0"/>
          <a:chExt cx="0" cy="0"/>
        </a:xfrm>
      </p:grpSpPr>
      <p:sp>
        <p:nvSpPr>
          <p:cNvPr id="596" name="Shape 59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597" name="Shape 59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78" name="Shape 78"/>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 name="Shape 602"/>
        <p:cNvGrpSpPr/>
        <p:nvPr/>
      </p:nvGrpSpPr>
      <p:grpSpPr>
        <a:xfrm>
          <a:off x="0" y="0"/>
          <a:ext cx="0" cy="0"/>
          <a:chOff x="0" y="0"/>
          <a:chExt cx="0" cy="0"/>
        </a:xfrm>
      </p:grpSpPr>
      <p:sp>
        <p:nvSpPr>
          <p:cNvPr id="603" name="Shape 60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04" name="Shape 60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12" name="Shape 61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 name="Shape 616"/>
        <p:cNvGrpSpPr/>
        <p:nvPr/>
      </p:nvGrpSpPr>
      <p:grpSpPr>
        <a:xfrm>
          <a:off x="0" y="0"/>
          <a:ext cx="0" cy="0"/>
          <a:chOff x="0" y="0"/>
          <a:chExt cx="0" cy="0"/>
        </a:xfrm>
      </p:grpSpPr>
      <p:sp>
        <p:nvSpPr>
          <p:cNvPr id="617" name="Shape 617"/>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18" name="Shape 618"/>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2" name="Shape 622"/>
        <p:cNvGrpSpPr/>
        <p:nvPr/>
      </p:nvGrpSpPr>
      <p:grpSpPr>
        <a:xfrm>
          <a:off x="0" y="0"/>
          <a:ext cx="0" cy="0"/>
          <a:chOff x="0" y="0"/>
          <a:chExt cx="0" cy="0"/>
        </a:xfrm>
      </p:grpSpPr>
      <p:sp>
        <p:nvSpPr>
          <p:cNvPr id="623" name="Shape 62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24" name="Shape 62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32" name="Shape 632"/>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40" name="Shape 64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49" name="Shape 64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56" name="Shape 65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1" name="Shape 661"/>
        <p:cNvGrpSpPr/>
        <p:nvPr/>
      </p:nvGrpSpPr>
      <p:grpSpPr>
        <a:xfrm>
          <a:off x="0" y="0"/>
          <a:ext cx="0" cy="0"/>
          <a:chOff x="0" y="0"/>
          <a:chExt cx="0" cy="0"/>
        </a:xfrm>
      </p:grpSpPr>
      <p:sp>
        <p:nvSpPr>
          <p:cNvPr id="662" name="Shape 662"/>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63" name="Shape 663"/>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71" name="Shape 67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txBox="1"/>
          <p:nvPr>
            <p:ph idx="1" type="body"/>
          </p:nvPr>
        </p:nvSpPr>
        <p:spPr>
          <a:xfrm>
            <a:off x="688975" y="4705350"/>
            <a:ext cx="5505450" cy="4457700"/>
          </a:xfrm>
          <a:prstGeom prst="rect">
            <a:avLst/>
          </a:prstGeom>
        </p:spPr>
        <p:txBody>
          <a:bodyPr anchorCtr="0" anchor="t" bIns="91425" lIns="91425" rIns="91425" tIns="91425">
            <a:noAutofit/>
          </a:bodyPr>
          <a:lstStyle/>
          <a:p>
            <a:pPr lvl="0">
              <a:spcBef>
                <a:spcPts val="0"/>
              </a:spcBef>
              <a:buNone/>
            </a:pPr>
            <a:r>
              <a:t/>
            </a:r>
            <a:endParaRPr/>
          </a:p>
        </p:txBody>
      </p:sp>
      <p:sp>
        <p:nvSpPr>
          <p:cNvPr id="85" name="Shape 85"/>
          <p:cNvSpPr/>
          <p:nvPr>
            <p:ph idx="2" type="sldImg"/>
          </p:nvPr>
        </p:nvSpPr>
        <p:spPr>
          <a:xfrm>
            <a:off x="965200" y="742950"/>
            <a:ext cx="4953000" cy="37147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8" name="Shape 678"/>
        <p:cNvGrpSpPr/>
        <p:nvPr/>
      </p:nvGrpSpPr>
      <p:grpSpPr>
        <a:xfrm>
          <a:off x="0" y="0"/>
          <a:ext cx="0" cy="0"/>
          <a:chOff x="0" y="0"/>
          <a:chExt cx="0" cy="0"/>
        </a:xfrm>
      </p:grpSpPr>
      <p:sp>
        <p:nvSpPr>
          <p:cNvPr id="679" name="Shape 67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80" name="Shape 68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87" name="Shape 687"/>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2" name="Shape 692"/>
        <p:cNvGrpSpPr/>
        <p:nvPr/>
      </p:nvGrpSpPr>
      <p:grpSpPr>
        <a:xfrm>
          <a:off x="0" y="0"/>
          <a:ext cx="0" cy="0"/>
          <a:chOff x="0" y="0"/>
          <a:chExt cx="0" cy="0"/>
        </a:xfrm>
      </p:grpSpPr>
      <p:sp>
        <p:nvSpPr>
          <p:cNvPr id="693" name="Shape 693"/>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694" name="Shape 694"/>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9" name="Shape 699"/>
        <p:cNvGrpSpPr/>
        <p:nvPr/>
      </p:nvGrpSpPr>
      <p:grpSpPr>
        <a:xfrm>
          <a:off x="0" y="0"/>
          <a:ext cx="0" cy="0"/>
          <a:chOff x="0" y="0"/>
          <a:chExt cx="0" cy="0"/>
        </a:xfrm>
      </p:grpSpPr>
      <p:sp>
        <p:nvSpPr>
          <p:cNvPr id="700" name="Shape 70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01" name="Shape 70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8" name="Shape 708"/>
        <p:cNvGrpSpPr/>
        <p:nvPr/>
      </p:nvGrpSpPr>
      <p:grpSpPr>
        <a:xfrm>
          <a:off x="0" y="0"/>
          <a:ext cx="0" cy="0"/>
          <a:chOff x="0" y="0"/>
          <a:chExt cx="0" cy="0"/>
        </a:xfrm>
      </p:grpSpPr>
      <p:sp>
        <p:nvSpPr>
          <p:cNvPr id="709" name="Shape 709"/>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10" name="Shape 710"/>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21" name="Shape 721"/>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29" name="Shape 72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7" name="Shape 737"/>
        <p:cNvGrpSpPr/>
        <p:nvPr/>
      </p:nvGrpSpPr>
      <p:grpSpPr>
        <a:xfrm>
          <a:off x="0" y="0"/>
          <a:ext cx="0" cy="0"/>
          <a:chOff x="0" y="0"/>
          <a:chExt cx="0" cy="0"/>
        </a:xfrm>
      </p:grpSpPr>
      <p:sp>
        <p:nvSpPr>
          <p:cNvPr id="738" name="Shape 73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39" name="Shape 73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7" name="Shape 747"/>
        <p:cNvGrpSpPr/>
        <p:nvPr/>
      </p:nvGrpSpPr>
      <p:grpSpPr>
        <a:xfrm>
          <a:off x="0" y="0"/>
          <a:ext cx="0" cy="0"/>
          <a:chOff x="0" y="0"/>
          <a:chExt cx="0" cy="0"/>
        </a:xfrm>
      </p:grpSpPr>
      <p:sp>
        <p:nvSpPr>
          <p:cNvPr id="748" name="Shape 748"/>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49" name="Shape 749"/>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4" name="Shape 754"/>
        <p:cNvGrpSpPr/>
        <p:nvPr/>
      </p:nvGrpSpPr>
      <p:grpSpPr>
        <a:xfrm>
          <a:off x="0" y="0"/>
          <a:ext cx="0" cy="0"/>
          <a:chOff x="0" y="0"/>
          <a:chExt cx="0" cy="0"/>
        </a:xfrm>
      </p:grpSpPr>
      <p:sp>
        <p:nvSpPr>
          <p:cNvPr id="755" name="Shape 755"/>
          <p:cNvSpPr txBox="1"/>
          <p:nvPr>
            <p:ph idx="1" type="body"/>
          </p:nvPr>
        </p:nvSpPr>
        <p:spPr>
          <a:xfrm>
            <a:off x="688975" y="4705350"/>
            <a:ext cx="5505600" cy="4457700"/>
          </a:xfrm>
          <a:prstGeom prst="rect">
            <a:avLst/>
          </a:prstGeom>
        </p:spPr>
        <p:txBody>
          <a:bodyPr anchorCtr="0" anchor="t" bIns="91425" lIns="91425" rIns="91425" tIns="91425">
            <a:noAutofit/>
          </a:bodyPr>
          <a:lstStyle/>
          <a:p>
            <a:pPr lvl="0" rtl="0">
              <a:spcBef>
                <a:spcPts val="0"/>
              </a:spcBef>
              <a:buNone/>
            </a:pPr>
            <a:r>
              <a:t/>
            </a:r>
            <a:endParaRPr/>
          </a:p>
        </p:txBody>
      </p:sp>
      <p:sp>
        <p:nvSpPr>
          <p:cNvPr id="756" name="Shape 756"/>
          <p:cNvSpPr/>
          <p:nvPr>
            <p:ph idx="2" type="sldImg"/>
          </p:nvPr>
        </p:nvSpPr>
        <p:spPr>
          <a:xfrm>
            <a:off x="965200" y="742950"/>
            <a:ext cx="4953000" cy="37149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m branco">
    <p:spTree>
      <p:nvGrpSpPr>
        <p:cNvPr id="17" name="Shape 17"/>
        <p:cNvGrpSpPr/>
        <p:nvPr/>
      </p:nvGrpSpPr>
      <p:grpSpPr>
        <a:xfrm>
          <a:off x="0" y="0"/>
          <a:ext cx="0" cy="0"/>
          <a:chOff x="0" y="0"/>
          <a:chExt cx="0" cy="0"/>
        </a:xfrm>
      </p:grpSpPr>
      <p:sp>
        <p:nvSpPr>
          <p:cNvPr id="18" name="Shape 18"/>
          <p:cNvSpPr txBox="1"/>
          <p:nvPr>
            <p:ph type="title"/>
          </p:nvPr>
        </p:nvSpPr>
        <p:spPr>
          <a:xfrm>
            <a:off x="467543" y="1111095"/>
            <a:ext cx="5616623" cy="360040"/>
          </a:xfrm>
          <a:prstGeom prst="rect">
            <a:avLst/>
          </a:prstGeom>
          <a:noFill/>
          <a:ln>
            <a:noFill/>
          </a:ln>
        </p:spPr>
        <p:txBody>
          <a:bodyPr anchorCtr="0" anchor="ctr" bIns="91425" lIns="91425" rIns="91425" tIns="91425"/>
          <a:lstStyle>
            <a:lvl1pPr indent="0" lvl="0" marL="0" marR="0" rtl="0" algn="l">
              <a:spcBef>
                <a:spcPts val="0"/>
              </a:spcBef>
              <a:buClr>
                <a:srgbClr val="00478E"/>
              </a:buClr>
              <a:buFont typeface="Calibri"/>
              <a:buNone/>
              <a:defRPr b="1" i="0" sz="2000" u="none" cap="none" strike="noStrike">
                <a:solidFill>
                  <a:srgbClr val="00478E"/>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body"/>
          </p:nvPr>
        </p:nvSpPr>
        <p:spPr>
          <a:xfrm>
            <a:off x="467543" y="1702908"/>
            <a:ext cx="8064896" cy="4318379"/>
          </a:xfrm>
          <a:prstGeom prst="rect">
            <a:avLst/>
          </a:prstGeom>
          <a:noFill/>
          <a:ln>
            <a:noFill/>
          </a:ln>
        </p:spPr>
        <p:txBody>
          <a:bodyPr anchorCtr="0" anchor="t" bIns="91425" lIns="91425" rIns="91425" tIns="91425"/>
          <a:lstStyle>
            <a:lvl1pPr indent="0" lvl="0" marL="0" marR="0" rtl="0" algn="just">
              <a:spcBef>
                <a:spcPts val="320"/>
              </a:spcBef>
              <a:buClr>
                <a:srgbClr val="7F7F7F"/>
              </a:buClr>
              <a:buFont typeface="Arial"/>
              <a:buNone/>
              <a:defRPr b="0" i="0" sz="1600" u="none" cap="none" strike="noStrike">
                <a:solidFill>
                  <a:srgbClr val="7F7F7F"/>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Cabeçalho da Seção">
    <p:spTree>
      <p:nvGrpSpPr>
        <p:cNvPr id="20" name="Shape 20"/>
        <p:cNvGrpSpPr/>
        <p:nvPr/>
      </p:nvGrpSpPr>
      <p:grpSpPr>
        <a:xfrm>
          <a:off x="0" y="0"/>
          <a:ext cx="0" cy="0"/>
          <a:chOff x="0" y="0"/>
          <a:chExt cx="0" cy="0"/>
        </a:xfrm>
      </p:grpSpPr>
      <p:sp>
        <p:nvSpPr>
          <p:cNvPr id="21" name="Shape 21"/>
          <p:cNvSpPr txBox="1"/>
          <p:nvPr>
            <p:ph type="title"/>
          </p:nvPr>
        </p:nvSpPr>
        <p:spPr>
          <a:xfrm>
            <a:off x="467543" y="1111095"/>
            <a:ext cx="5616623" cy="360040"/>
          </a:xfrm>
          <a:prstGeom prst="rect">
            <a:avLst/>
          </a:prstGeom>
          <a:noFill/>
          <a:ln>
            <a:noFill/>
          </a:ln>
        </p:spPr>
        <p:txBody>
          <a:bodyPr anchorCtr="0" anchor="ctr" bIns="91425" lIns="91425" rIns="91425" tIns="91425"/>
          <a:lstStyle>
            <a:lvl1pPr indent="0" lvl="0" marL="0" marR="0" rtl="0" algn="l">
              <a:spcBef>
                <a:spcPts val="0"/>
              </a:spcBef>
              <a:buClr>
                <a:srgbClr val="00478E"/>
              </a:buClr>
              <a:buFont typeface="Calibri"/>
              <a:buNone/>
              <a:defRPr b="1" i="0" sz="2000" u="none" cap="none" strike="noStrike">
                <a:solidFill>
                  <a:srgbClr val="00478E"/>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2" name="Shape 22"/>
          <p:cNvSpPr txBox="1"/>
          <p:nvPr>
            <p:ph idx="1" type="body"/>
          </p:nvPr>
        </p:nvSpPr>
        <p:spPr>
          <a:xfrm>
            <a:off x="467543" y="1702908"/>
            <a:ext cx="8064896" cy="4318379"/>
          </a:xfrm>
          <a:prstGeom prst="rect">
            <a:avLst/>
          </a:prstGeom>
          <a:noFill/>
          <a:ln>
            <a:noFill/>
          </a:ln>
        </p:spPr>
        <p:txBody>
          <a:bodyPr anchorCtr="0" anchor="t" bIns="91425" lIns="91425" rIns="91425" tIns="91425"/>
          <a:lstStyle>
            <a:lvl1pPr indent="0" lvl="0" marL="0" marR="0" rtl="0" algn="just">
              <a:spcBef>
                <a:spcPts val="400"/>
              </a:spcBef>
              <a:buClr>
                <a:srgbClr val="7F7F7F"/>
              </a:buClr>
              <a:buFont typeface="Arial"/>
              <a:buNone/>
              <a:defRPr b="0" i="0" sz="2000" u="none" cap="none" strike="noStrike">
                <a:solidFill>
                  <a:srgbClr val="7F7F7F"/>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ítulo e conteúdo">
    <p:spTree>
      <p:nvGrpSpPr>
        <p:cNvPr id="23" name="Shape 23"/>
        <p:cNvGrpSpPr/>
        <p:nvPr/>
      </p:nvGrpSpPr>
      <p:grpSpPr>
        <a:xfrm>
          <a:off x="0" y="0"/>
          <a:ext cx="0" cy="0"/>
          <a:chOff x="0" y="0"/>
          <a:chExt cx="0" cy="0"/>
        </a:xfrm>
      </p:grpSpPr>
      <p:sp>
        <p:nvSpPr>
          <p:cNvPr id="24" name="Shape 24"/>
          <p:cNvSpPr txBox="1"/>
          <p:nvPr>
            <p:ph type="title"/>
          </p:nvPr>
        </p:nvSpPr>
        <p:spPr>
          <a:xfrm>
            <a:off x="467543" y="1111095"/>
            <a:ext cx="5616623" cy="360040"/>
          </a:xfrm>
          <a:prstGeom prst="rect">
            <a:avLst/>
          </a:prstGeom>
          <a:noFill/>
          <a:ln>
            <a:noFill/>
          </a:ln>
        </p:spPr>
        <p:txBody>
          <a:bodyPr anchorCtr="0" anchor="ctr" bIns="91425" lIns="91425" rIns="91425" tIns="91425"/>
          <a:lstStyle>
            <a:lvl1pPr indent="0" lvl="0" marL="0" marR="0" rtl="0" algn="l">
              <a:spcBef>
                <a:spcPts val="0"/>
              </a:spcBef>
              <a:buClr>
                <a:srgbClr val="00478E"/>
              </a:buClr>
              <a:buFont typeface="Calibri"/>
              <a:buNone/>
              <a:defRPr b="1" i="0" sz="2000" u="none" cap="none" strike="noStrike">
                <a:solidFill>
                  <a:srgbClr val="00478E"/>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467543" y="1702908"/>
            <a:ext cx="8064896" cy="4318379"/>
          </a:xfrm>
          <a:prstGeom prst="rect">
            <a:avLst/>
          </a:prstGeom>
          <a:noFill/>
          <a:ln>
            <a:noFill/>
          </a:ln>
        </p:spPr>
        <p:txBody>
          <a:bodyPr anchorCtr="0" anchor="t" bIns="91425" lIns="91425" rIns="91425" tIns="91425"/>
          <a:lstStyle>
            <a:lvl1pPr indent="0" lvl="0" marL="0" marR="0" rtl="0" algn="just">
              <a:spcBef>
                <a:spcPts val="400"/>
              </a:spcBef>
              <a:buClr>
                <a:srgbClr val="7F7F7F"/>
              </a:buClr>
              <a:buFont typeface="Arial"/>
              <a:buNone/>
              <a:defRPr b="0" i="0" sz="2000" u="none" cap="none" strike="noStrike">
                <a:solidFill>
                  <a:srgbClr val="7F7F7F"/>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2.jpg"/><Relationship Id="rId2" Type="http://schemas.openxmlformats.org/officeDocument/2006/relationships/image" Target="../media/image01.png"/><Relationship Id="rId3" Type="http://schemas.openxmlformats.org/officeDocument/2006/relationships/image" Target="../media/image00.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0" y="6237310"/>
            <a:ext cx="9144000" cy="288032"/>
          </a:xfrm>
          <a:prstGeom prst="rect">
            <a:avLst/>
          </a:prstGeom>
          <a:solidFill>
            <a:schemeClr val="lt1"/>
          </a:solidFill>
          <a:ln cap="flat" cmpd="sng" w="9525">
            <a:solidFill>
              <a:srgbClr val="93B3D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dk1"/>
              </a:solidFill>
              <a:latin typeface="Calibri"/>
              <a:ea typeface="Calibri"/>
              <a:cs typeface="Calibri"/>
              <a:sym typeface="Calibri"/>
            </a:endParaRPr>
          </a:p>
        </p:txBody>
      </p:sp>
      <p:sp>
        <p:nvSpPr>
          <p:cNvPr id="11" name="Shape 11"/>
          <p:cNvSpPr txBox="1"/>
          <p:nvPr/>
        </p:nvSpPr>
        <p:spPr>
          <a:xfrm>
            <a:off x="467543" y="6285171"/>
            <a:ext cx="2232248" cy="20207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478E"/>
              </a:buClr>
              <a:buSzPct val="25000"/>
              <a:buFont typeface="Arial"/>
              <a:buNone/>
            </a:pPr>
            <a:r>
              <a:rPr b="1" i="0" lang="pt-BR" sz="900" u="none" cap="none" strike="noStrike">
                <a:solidFill>
                  <a:srgbClr val="00478E"/>
                </a:solidFill>
                <a:latin typeface="Arial"/>
                <a:ea typeface="Arial"/>
                <a:cs typeface="Arial"/>
                <a:sym typeface="Arial"/>
              </a:rPr>
              <a:t>Título</a:t>
            </a:r>
          </a:p>
        </p:txBody>
      </p:sp>
      <p:sp>
        <p:nvSpPr>
          <p:cNvPr id="12" name="Shape 12"/>
          <p:cNvSpPr txBox="1"/>
          <p:nvPr/>
        </p:nvSpPr>
        <p:spPr>
          <a:xfrm>
            <a:off x="3290369" y="6290387"/>
            <a:ext cx="2592287" cy="19164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478E"/>
              </a:buClr>
              <a:buSzPct val="25000"/>
              <a:buFont typeface="Arial"/>
              <a:buNone/>
            </a:pPr>
            <a:r>
              <a:rPr b="1" i="0" lang="pt-BR" sz="900" u="none" cap="none" strike="noStrike">
                <a:solidFill>
                  <a:srgbClr val="00478E"/>
                </a:solidFill>
                <a:latin typeface="Arial"/>
                <a:ea typeface="Arial"/>
                <a:cs typeface="Arial"/>
                <a:sym typeface="Arial"/>
              </a:rPr>
              <a:t>Departamento</a:t>
            </a:r>
          </a:p>
        </p:txBody>
      </p:sp>
      <p:sp>
        <p:nvSpPr>
          <p:cNvPr id="13" name="Shape 13"/>
          <p:cNvSpPr txBox="1"/>
          <p:nvPr/>
        </p:nvSpPr>
        <p:spPr>
          <a:xfrm>
            <a:off x="6390867" y="6285171"/>
            <a:ext cx="2232248" cy="202071"/>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478E"/>
              </a:buClr>
              <a:buSzPct val="25000"/>
              <a:buFont typeface="Arial"/>
              <a:buNone/>
            </a:pPr>
            <a:r>
              <a:rPr b="1" i="0" lang="pt-BR" sz="900" u="none" cap="none" strike="noStrike">
                <a:solidFill>
                  <a:srgbClr val="00478E"/>
                </a:solidFill>
                <a:latin typeface="Arial"/>
                <a:ea typeface="Arial"/>
                <a:cs typeface="Arial"/>
                <a:sym typeface="Arial"/>
              </a:rPr>
              <a:t>Global IT partner, leading the future</a:t>
            </a:r>
          </a:p>
        </p:txBody>
      </p:sp>
      <p:pic>
        <p:nvPicPr>
          <p:cNvPr descr="6" id="14" name="Shape 14"/>
          <p:cNvPicPr preferRelativeResize="0"/>
          <p:nvPr/>
        </p:nvPicPr>
        <p:blipFill rotWithShape="1">
          <a:blip r:embed="rId1">
            <a:alphaModFix/>
          </a:blip>
          <a:srcRect b="0" l="0" r="0" t="0"/>
          <a:stretch/>
        </p:blipFill>
        <p:spPr>
          <a:xfrm>
            <a:off x="6232007" y="145256"/>
            <a:ext cx="2444447" cy="979488"/>
          </a:xfrm>
          <a:prstGeom prst="rect">
            <a:avLst/>
          </a:prstGeom>
          <a:noFill/>
          <a:ln>
            <a:noFill/>
          </a:ln>
        </p:spPr>
      </p:pic>
      <p:pic>
        <p:nvPicPr>
          <p:cNvPr descr="O:\AutoEver-Brasil\Human Resources\ADM PESSOAL\INSTITUCIONAL\IDENTIDADE VISUAL\LOGO\LOGO_AUTOEVER_RGB.png" id="15" name="Shape 15"/>
          <p:cNvPicPr preferRelativeResize="0"/>
          <p:nvPr/>
        </p:nvPicPr>
        <p:blipFill rotWithShape="1">
          <a:blip r:embed="rId2">
            <a:alphaModFix/>
          </a:blip>
          <a:srcRect b="0" l="0" r="0" t="0"/>
          <a:stretch/>
        </p:blipFill>
        <p:spPr>
          <a:xfrm>
            <a:off x="706810" y="485700"/>
            <a:ext cx="1512982" cy="495028"/>
          </a:xfrm>
          <a:prstGeom prst="rect">
            <a:avLst/>
          </a:prstGeom>
          <a:noFill/>
          <a:ln>
            <a:noFill/>
          </a:ln>
        </p:spPr>
      </p:pic>
      <p:pic>
        <p:nvPicPr>
          <p:cNvPr descr="O:\AutoEver-Brasil\Human Resources\ADM PESSOAL\INSTITUCIONAL\IDENTIDADE VISUAL\LOGO\LOGO_HYUNDAIAUTOEVER_RGB.png" id="16" name="Shape 16"/>
          <p:cNvPicPr preferRelativeResize="0"/>
          <p:nvPr/>
        </p:nvPicPr>
        <p:blipFill rotWithShape="1">
          <a:blip r:embed="rId3">
            <a:alphaModFix/>
          </a:blip>
          <a:srcRect b="67411" l="0" r="0" t="0"/>
          <a:stretch/>
        </p:blipFill>
        <p:spPr>
          <a:xfrm>
            <a:off x="539552" y="304800"/>
            <a:ext cx="1584175" cy="1681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0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23.png"/><Relationship Id="rId4" Type="http://schemas.openxmlformats.org/officeDocument/2006/relationships/image" Target="../media/image1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20.png"/><Relationship Id="rId4" Type="http://schemas.openxmlformats.org/officeDocument/2006/relationships/image" Target="../media/image1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27.png"/><Relationship Id="rId4" Type="http://schemas.openxmlformats.org/officeDocument/2006/relationships/image" Target="../media/image195.png"/><Relationship Id="rId5" Type="http://schemas.openxmlformats.org/officeDocument/2006/relationships/image" Target="../media/image128.png"/><Relationship Id="rId6" Type="http://schemas.openxmlformats.org/officeDocument/2006/relationships/image" Target="../media/image13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37.png"/><Relationship Id="rId4" Type="http://schemas.openxmlformats.org/officeDocument/2006/relationships/image" Target="../media/image1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0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34.png"/><Relationship Id="rId4" Type="http://schemas.openxmlformats.org/officeDocument/2006/relationships/image" Target="../media/image1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40.png"/><Relationship Id="rId4" Type="http://schemas.openxmlformats.org/officeDocument/2006/relationships/image" Target="../media/image143.png"/><Relationship Id="rId5" Type="http://schemas.openxmlformats.org/officeDocument/2006/relationships/image" Target="../media/image13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44.png"/><Relationship Id="rId4" Type="http://schemas.openxmlformats.org/officeDocument/2006/relationships/image" Target="../media/image148.png"/><Relationship Id="rId5" Type="http://schemas.openxmlformats.org/officeDocument/2006/relationships/image" Target="../media/image1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46.png"/><Relationship Id="rId4" Type="http://schemas.openxmlformats.org/officeDocument/2006/relationships/image" Target="../media/image15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15.png"/><Relationship Id="rId4" Type="http://schemas.openxmlformats.org/officeDocument/2006/relationships/image" Target="../media/image14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53.png"/><Relationship Id="rId4" Type="http://schemas.openxmlformats.org/officeDocument/2006/relationships/image" Target="../media/image1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58.png"/><Relationship Id="rId4" Type="http://schemas.openxmlformats.org/officeDocument/2006/relationships/image" Target="../media/image1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55.png"/><Relationship Id="rId4" Type="http://schemas.openxmlformats.org/officeDocument/2006/relationships/image" Target="../media/image16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60.png"/><Relationship Id="rId4" Type="http://schemas.openxmlformats.org/officeDocument/2006/relationships/image" Target="../media/image164.png"/><Relationship Id="rId5" Type="http://schemas.openxmlformats.org/officeDocument/2006/relationships/image" Target="../media/image16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6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6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7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29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6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70.png"/><Relationship Id="rId4" Type="http://schemas.openxmlformats.org/officeDocument/2006/relationships/image" Target="../media/image16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72.png"/><Relationship Id="rId4" Type="http://schemas.openxmlformats.org/officeDocument/2006/relationships/image" Target="../media/image176.png"/><Relationship Id="rId5" Type="http://schemas.openxmlformats.org/officeDocument/2006/relationships/image" Target="../media/image17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7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7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80.png"/><Relationship Id="rId4" Type="http://schemas.openxmlformats.org/officeDocument/2006/relationships/image" Target="../media/image1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77.png"/><Relationship Id="rId4" Type="http://schemas.openxmlformats.org/officeDocument/2006/relationships/image" Target="../media/image17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hyperlink" Target="http://msdn.microsoft.com/en-us/library/system.string.aspx"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82.png"/><Relationship Id="rId4" Type="http://schemas.openxmlformats.org/officeDocument/2006/relationships/image" Target="../media/image18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87.png"/><Relationship Id="rId4" Type="http://schemas.openxmlformats.org/officeDocument/2006/relationships/image" Target="../media/image19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260.png"/><Relationship Id="rId4" Type="http://schemas.openxmlformats.org/officeDocument/2006/relationships/image" Target="../media/image18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88.png"/><Relationship Id="rId4" Type="http://schemas.openxmlformats.org/officeDocument/2006/relationships/image" Target="../media/image19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9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92.png"/><Relationship Id="rId4" Type="http://schemas.openxmlformats.org/officeDocument/2006/relationships/image" Target="../media/image19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92.png"/><Relationship Id="rId4" Type="http://schemas.openxmlformats.org/officeDocument/2006/relationships/image" Target="../media/image19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9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94.png"/><Relationship Id="rId4" Type="http://schemas.openxmlformats.org/officeDocument/2006/relationships/image" Target="../media/image19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99.png"/><Relationship Id="rId4" Type="http://schemas.openxmlformats.org/officeDocument/2006/relationships/image" Target="../media/image20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201.png"/><Relationship Id="rId4" Type="http://schemas.openxmlformats.org/officeDocument/2006/relationships/image" Target="../media/image20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205.png"/><Relationship Id="rId4" Type="http://schemas.openxmlformats.org/officeDocument/2006/relationships/image" Target="../media/image20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03.png"/><Relationship Id="rId4" Type="http://schemas.openxmlformats.org/officeDocument/2006/relationships/image" Target="../media/image20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206.png"/><Relationship Id="rId4" Type="http://schemas.openxmlformats.org/officeDocument/2006/relationships/image" Target="../media/image20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2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0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211.png"/><Relationship Id="rId4" Type="http://schemas.openxmlformats.org/officeDocument/2006/relationships/image" Target="../media/image210.png"/><Relationship Id="rId5" Type="http://schemas.openxmlformats.org/officeDocument/2006/relationships/image" Target="../media/image21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213.png"/><Relationship Id="rId4" Type="http://schemas.openxmlformats.org/officeDocument/2006/relationships/image" Target="../media/image21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21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21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22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22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2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219.png"/><Relationship Id="rId4" Type="http://schemas.openxmlformats.org/officeDocument/2006/relationships/image" Target="../media/image221.png"/><Relationship Id="rId5" Type="http://schemas.openxmlformats.org/officeDocument/2006/relationships/image" Target="../media/image22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221.png"/><Relationship Id="rId4" Type="http://schemas.openxmlformats.org/officeDocument/2006/relationships/image" Target="../media/image223.png"/><Relationship Id="rId5" Type="http://schemas.openxmlformats.org/officeDocument/2006/relationships/image" Target="../media/image22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221.png"/><Relationship Id="rId4" Type="http://schemas.openxmlformats.org/officeDocument/2006/relationships/image" Target="../media/image223.png"/><Relationship Id="rId5" Type="http://schemas.openxmlformats.org/officeDocument/2006/relationships/image" Target="../media/image22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22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22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22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22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31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23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2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23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23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23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23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3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235.png"/><Relationship Id="rId4" Type="http://schemas.openxmlformats.org/officeDocument/2006/relationships/image" Target="../media/image239.png"/><Relationship Id="rId5" Type="http://schemas.openxmlformats.org/officeDocument/2006/relationships/image" Target="../media/image23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240.png"/><Relationship Id="rId4" Type="http://schemas.openxmlformats.org/officeDocument/2006/relationships/image" Target="../media/image24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241.png"/><Relationship Id="rId4" Type="http://schemas.openxmlformats.org/officeDocument/2006/relationships/image" Target="../media/image24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24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2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24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24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25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316.png"/><Relationship Id="rId4" Type="http://schemas.openxmlformats.org/officeDocument/2006/relationships/image" Target="../media/image24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2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24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25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255.png"/><Relationship Id="rId4" Type="http://schemas.openxmlformats.org/officeDocument/2006/relationships/image" Target="../media/image25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25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5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25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258.png"/><Relationship Id="rId4" Type="http://schemas.openxmlformats.org/officeDocument/2006/relationships/image" Target="../media/image26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27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26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2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26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hyperlink" Target="https://www.connectionstrings.com/" TargetMode="External"/><Relationship Id="rId4" Type="http://schemas.openxmlformats.org/officeDocument/2006/relationships/hyperlink" Target="https://github.com/" TargetMode="External"/><Relationship Id="rId10" Type="http://schemas.openxmlformats.org/officeDocument/2006/relationships/hyperlink" Target="http://imasters.com.br/" TargetMode="External"/><Relationship Id="rId9" Type="http://schemas.openxmlformats.org/officeDocument/2006/relationships/hyperlink" Target="http://www.devmedia.com.br/" TargetMode="External"/><Relationship Id="rId5" Type="http://schemas.openxmlformats.org/officeDocument/2006/relationships/hyperlink" Target="https://www.visualstudio.com/" TargetMode="External"/><Relationship Id="rId6" Type="http://schemas.openxmlformats.org/officeDocument/2006/relationships/hyperlink" Target="https://bitbucket.org/" TargetMode="External"/><Relationship Id="rId7" Type="http://schemas.openxmlformats.org/officeDocument/2006/relationships/hyperlink" Target="https://www.casadocodigo.com.br/" TargetMode="External"/><Relationship Id="rId8" Type="http://schemas.openxmlformats.org/officeDocument/2006/relationships/hyperlink" Target="https://www.alura.com.br/"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26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26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265.png"/><Relationship Id="rId4" Type="http://schemas.openxmlformats.org/officeDocument/2006/relationships/image" Target="../media/image26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31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269.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27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27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27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27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275.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27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27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hyperlink" Target="https://github.com/aristeusf/AulaFinal" TargetMode="External"/><Relationship Id="rId4" Type="http://schemas.openxmlformats.org/officeDocument/2006/relationships/image" Target="../media/image279.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2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28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28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281.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282.png"/><Relationship Id="rId4" Type="http://schemas.openxmlformats.org/officeDocument/2006/relationships/image" Target="../media/image284.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283.png"/><Relationship Id="rId4" Type="http://schemas.openxmlformats.org/officeDocument/2006/relationships/image" Target="../media/image285.png"/><Relationship Id="rId5" Type="http://schemas.openxmlformats.org/officeDocument/2006/relationships/image" Target="../media/image28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288.png"/><Relationship Id="rId4" Type="http://schemas.openxmlformats.org/officeDocument/2006/relationships/image" Target="../media/image315.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28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291.png"/><Relationship Id="rId4" Type="http://schemas.openxmlformats.org/officeDocument/2006/relationships/image" Target="../media/image290.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297.png"/><Relationship Id="rId4" Type="http://schemas.openxmlformats.org/officeDocument/2006/relationships/image" Target="../media/image29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297.png"/><Relationship Id="rId4" Type="http://schemas.openxmlformats.org/officeDocument/2006/relationships/image" Target="../media/image2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293.png"/><Relationship Id="rId4" Type="http://schemas.openxmlformats.org/officeDocument/2006/relationships/image" Target="../media/image29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295.png"/><Relationship Id="rId4" Type="http://schemas.openxmlformats.org/officeDocument/2006/relationships/image" Target="../media/image29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29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302.png"/><Relationship Id="rId4" Type="http://schemas.openxmlformats.org/officeDocument/2006/relationships/image" Target="../media/image300.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image" Target="../media/image30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30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30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305.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307.png"/><Relationship Id="rId4" Type="http://schemas.openxmlformats.org/officeDocument/2006/relationships/image" Target="../media/image306.png"/><Relationship Id="rId5" Type="http://schemas.openxmlformats.org/officeDocument/2006/relationships/image" Target="../media/image30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314.png"/><Relationship Id="rId4" Type="http://schemas.openxmlformats.org/officeDocument/2006/relationships/image" Target="../media/image3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312.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309.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0.png"/><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6.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0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9.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3.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2.png"/><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8.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0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4.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0.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3.png"/><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30.png"/><Relationship Id="rId4" Type="http://schemas.openxmlformats.org/officeDocument/2006/relationships/image" Target="../media/image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9.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3.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98.png"/><Relationship Id="rId4" Type="http://schemas.openxmlformats.org/officeDocument/2006/relationships/image" Target="../media/image96.png"/><Relationship Id="rId5" Type="http://schemas.openxmlformats.org/officeDocument/2006/relationships/image" Target="../media/image9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1.png"/><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3.png"/><Relationship Id="rId4" Type="http://schemas.openxmlformats.org/officeDocument/2006/relationships/image" Target="../media/image102.png"/><Relationship Id="rId5" Type="http://schemas.openxmlformats.org/officeDocument/2006/relationships/image" Target="../media/image1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03.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0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0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11.png"/><Relationship Id="rId4" Type="http://schemas.openxmlformats.org/officeDocument/2006/relationships/image" Target="../media/image108.png"/><Relationship Id="rId5" Type="http://schemas.openxmlformats.org/officeDocument/2006/relationships/image" Target="../media/image18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10.png"/><Relationship Id="rId4" Type="http://schemas.openxmlformats.org/officeDocument/2006/relationships/image" Target="../media/image116.png"/><Relationship Id="rId5" Type="http://schemas.openxmlformats.org/officeDocument/2006/relationships/image" Target="../media/image109.png"/><Relationship Id="rId6" Type="http://schemas.openxmlformats.org/officeDocument/2006/relationships/image" Target="../media/image112.png"/><Relationship Id="rId7" Type="http://schemas.openxmlformats.org/officeDocument/2006/relationships/image" Target="../media/image1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15.png"/><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14.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17.png"/><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grpSp>
        <p:nvGrpSpPr>
          <p:cNvPr id="30" name="Shape 30"/>
          <p:cNvGrpSpPr/>
          <p:nvPr/>
        </p:nvGrpSpPr>
        <p:grpSpPr>
          <a:xfrm>
            <a:off x="609600" y="2788920"/>
            <a:ext cx="7924799" cy="1280159"/>
            <a:chOff x="610791" y="2386013"/>
            <a:chExt cx="7924799" cy="1280159"/>
          </a:xfrm>
        </p:grpSpPr>
        <p:sp>
          <p:nvSpPr>
            <p:cNvPr id="31" name="Shape 31"/>
            <p:cNvSpPr/>
            <p:nvPr/>
          </p:nvSpPr>
          <p:spPr>
            <a:xfrm>
              <a:off x="610791" y="2386013"/>
              <a:ext cx="7924799" cy="1280159"/>
            </a:xfrm>
            <a:prstGeom prst="rect">
              <a:avLst/>
            </a:prstGeom>
            <a:noFill/>
            <a:ln cap="rnd" cmpd="sng" w="9525">
              <a:solidFill>
                <a:srgbClr val="7CA1CE"/>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32" name="Shape 32"/>
            <p:cNvSpPr/>
            <p:nvPr/>
          </p:nvSpPr>
          <p:spPr>
            <a:xfrm>
              <a:off x="610791" y="2386013"/>
              <a:ext cx="247649" cy="1280159"/>
            </a:xfrm>
            <a:prstGeom prst="rect">
              <a:avLst/>
            </a:prstGeom>
            <a:solidFill>
              <a:srgbClr val="7CA1CE"/>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33" name="Shape 33"/>
            <p:cNvSpPr txBox="1"/>
            <p:nvPr/>
          </p:nvSpPr>
          <p:spPr>
            <a:xfrm>
              <a:off x="1042838" y="2738060"/>
              <a:ext cx="7429500" cy="576064"/>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0" i="0" lang="pt-BR" sz="3200" u="none" cap="none" strike="noStrike">
                  <a:solidFill>
                    <a:schemeClr val="dk1"/>
                  </a:solidFill>
                  <a:latin typeface="Arial"/>
                  <a:ea typeface="Arial"/>
                  <a:cs typeface="Arial"/>
                  <a:sym typeface="Arial"/>
                </a:rPr>
                <a:t>DOTNET</a:t>
              </a:r>
            </a:p>
            <a:p>
              <a:pPr indent="0" lvl="0" marL="0" marR="0" rtl="0" algn="r">
                <a:lnSpc>
                  <a:spcPct val="100000"/>
                </a:lnSpc>
                <a:spcBef>
                  <a:spcPts val="0"/>
                </a:spcBef>
                <a:spcAft>
                  <a:spcPts val="0"/>
                </a:spcAft>
                <a:buClr>
                  <a:schemeClr val="dk1"/>
                </a:buClr>
                <a:buSzPct val="25000"/>
                <a:buFont typeface="Arial"/>
                <a:buNone/>
              </a:pPr>
              <a:r>
                <a:rPr b="0" i="1" lang="pt-BR" sz="1100" u="none" cap="none" strike="noStrike">
                  <a:solidFill>
                    <a:schemeClr val="dk1"/>
                  </a:solidFill>
                  <a:latin typeface="Arial"/>
                  <a:ea typeface="Arial"/>
                  <a:cs typeface="Arial"/>
                  <a:sym typeface="Arial"/>
                </a:rPr>
                <a:t>Programação com a plataforma .NET e Linguagem C#</a:t>
              </a: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MÉTODO MAIN</a:t>
            </a:r>
          </a:p>
        </p:txBody>
      </p:sp>
      <p:sp>
        <p:nvSpPr>
          <p:cNvPr id="96" name="Shape 96"/>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Os parâmetros devem ser passados imediatamente após o nome do programa. A compilação e execução do programa é mostrada na figura abaixo.</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97" name="Shape 97"/>
          <p:cNvPicPr preferRelativeResize="0"/>
          <p:nvPr/>
        </p:nvPicPr>
        <p:blipFill rotWithShape="1">
          <a:blip r:embed="rId3">
            <a:alphaModFix/>
          </a:blip>
          <a:srcRect b="0" l="0" r="26008" t="0"/>
          <a:stretch/>
        </p:blipFill>
        <p:spPr>
          <a:xfrm>
            <a:off x="122274" y="3140975"/>
            <a:ext cx="8799000" cy="17259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sp>
        <p:nvSpPr>
          <p:cNvPr id="765" name="Shape 765"/>
          <p:cNvSpPr txBox="1"/>
          <p:nvPr>
            <p:ph type="title"/>
          </p:nvPr>
        </p:nvSpPr>
        <p:spPr>
          <a:xfrm>
            <a:off x="467550" y="1111101"/>
            <a:ext cx="5616600" cy="5007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Herança</a:t>
            </a:r>
          </a:p>
          <a:p>
            <a:pPr indent="0" lvl="0" marL="0" marR="0" rtl="0" algn="l">
              <a:spcBef>
                <a:spcPts val="0"/>
              </a:spcBef>
              <a:buClr>
                <a:srgbClr val="00478E"/>
              </a:buClr>
              <a:buSzPct val="25000"/>
              <a:buFont typeface="Calibri"/>
              <a:buNone/>
            </a:pPr>
            <a:r>
              <a:rPr lang="pt-BR"/>
              <a:t>Reutilização de Código</a:t>
            </a:r>
          </a:p>
        </p:txBody>
      </p:sp>
      <p:sp>
        <p:nvSpPr>
          <p:cNvPr id="766" name="Shape 766"/>
          <p:cNvSpPr txBox="1"/>
          <p:nvPr>
            <p:ph idx="1" type="body"/>
          </p:nvPr>
        </p:nvSpPr>
        <p:spPr>
          <a:xfrm>
            <a:off x="467550" y="2083902"/>
            <a:ext cx="8064900" cy="30006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rPr lang="pt-BR">
                <a:solidFill>
                  <a:schemeClr val="dk1"/>
                </a:solidFill>
              </a:rPr>
              <a:t>Um banco oferece diversos serviços que podem ser contratados individualmente pelos clientes. Quando um serviço é contratado, o sistema do banco deve registrar quem foi o cliente que contratou o serviço, quem foi o funcionário responsável pelo atendimento ao cliente e a data de contratação.</a:t>
            </a:r>
          </a:p>
          <a:p>
            <a:pPr indent="387350" lvl="0" marL="0" marR="0" rtl="0" algn="just">
              <a:spcBef>
                <a:spcPts val="0"/>
              </a:spcBef>
              <a:buClr>
                <a:schemeClr val="dk1"/>
              </a:buClr>
              <a:buSzPct val="68750"/>
              <a:buFont typeface="Arial"/>
              <a:buNone/>
            </a:pPr>
            <a:r>
              <a:rPr lang="pt-BR">
                <a:solidFill>
                  <a:schemeClr val="dk1"/>
                </a:solidFill>
              </a:rPr>
              <a:t>Com o intuito de ser produtivo, a modelagem dos serviços do banco deve diminuir a repetição de código. A ideia é reaproveitar o máximo do código já criado. Essa ideia está diretamente relacionada ao conceito Don’t Repeat Yourself. Em outras palavras, devemos minimizar ao máximo a utilização do “copiar e colar”. O aumento da produtividade e a diminuição do custo de manutenção são as principais motivações do DRY.</a:t>
            </a:r>
          </a:p>
          <a:p>
            <a:pPr indent="387350" lvl="0" marL="0" marR="0" rtl="0" algn="just">
              <a:spcBef>
                <a:spcPts val="0"/>
              </a:spcBef>
              <a:buClr>
                <a:schemeClr val="dk1"/>
              </a:buClr>
              <a:buSzPct val="68750"/>
              <a:buFont typeface="Arial"/>
              <a:buNone/>
            </a:pPr>
            <a:r>
              <a:rPr lang="pt-BR">
                <a:solidFill>
                  <a:schemeClr val="dk1"/>
                </a:solidFill>
              </a:rPr>
              <a:t>Em seguida, vamos discutir algumas modelagens possíveis para os serviços do banco. Buscaremos seguir a ideia do DRY na criação dessas modelagens.</a:t>
            </a:r>
          </a:p>
          <a:p>
            <a:pPr indent="0" lvl="0" marL="0" marR="0" rtl="0" algn="just">
              <a:spcBef>
                <a:spcPts val="0"/>
              </a:spcBef>
              <a:buClr>
                <a:srgbClr val="7F7F7F"/>
              </a:buClr>
              <a:buSzPct val="25000"/>
              <a:buFont typeface="Arial"/>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0" name="Shape 770"/>
        <p:cNvGrpSpPr/>
        <p:nvPr/>
      </p:nvGrpSpPr>
      <p:grpSpPr>
        <a:xfrm>
          <a:off x="0" y="0"/>
          <a:ext cx="0" cy="0"/>
          <a:chOff x="0" y="0"/>
          <a:chExt cx="0" cy="0"/>
        </a:xfrm>
      </p:grpSpPr>
      <p:sp>
        <p:nvSpPr>
          <p:cNvPr id="771" name="Shape 77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Uma classe para todos os serviços</a:t>
            </a:r>
          </a:p>
        </p:txBody>
      </p:sp>
      <p:sp>
        <p:nvSpPr>
          <p:cNvPr id="772" name="Shape 772"/>
          <p:cNvSpPr txBox="1"/>
          <p:nvPr>
            <p:ph idx="1" type="body"/>
          </p:nvPr>
        </p:nvSpPr>
        <p:spPr>
          <a:xfrm>
            <a:off x="467550" y="1562375"/>
            <a:ext cx="8064900" cy="45882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rPr lang="pt-BR">
                <a:solidFill>
                  <a:schemeClr val="dk1"/>
                </a:solidFill>
              </a:rPr>
              <a:t>Poderíamos definir apenas uma classe para modelar todos os tipos de serviços que o banco oferece.</a:t>
            </a: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rPr lang="pt-BR"/>
              <a:t>	</a:t>
            </a:r>
            <a:r>
              <a:rPr b="1" lang="pt-BR">
                <a:solidFill>
                  <a:schemeClr val="dk1"/>
                </a:solidFill>
              </a:rPr>
              <a:t>Empréstimo</a:t>
            </a: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O empréstimo é um dos serviços que o banco oferece. Quando um cliente contrata esse serviço, são definidos o valor e a taxa de juros mensal do empréstimo. Devemos acrescentar duas propriedades na classe Servico: uma para o valor e outra para a taxa de juros do serviço de empréstimo.</a:t>
            </a:r>
          </a:p>
          <a:p>
            <a:pPr indent="0" lvl="0" marL="0" marR="0" rtl="0" algn="just">
              <a:spcBef>
                <a:spcPts val="0"/>
              </a:spcBef>
              <a:buClr>
                <a:srgbClr val="7F7F7F"/>
              </a:buClr>
              <a:buSzPct val="25000"/>
              <a:buFont typeface="Arial"/>
              <a:buNone/>
            </a:pPr>
            <a:r>
              <a:t/>
            </a:r>
            <a:endParaRPr>
              <a:solidFill>
                <a:schemeClr val="dk1"/>
              </a:solidFill>
            </a:endParaRPr>
          </a:p>
        </p:txBody>
      </p:sp>
      <p:pic>
        <p:nvPicPr>
          <p:cNvPr id="773" name="Shape 773"/>
          <p:cNvPicPr preferRelativeResize="0"/>
          <p:nvPr/>
        </p:nvPicPr>
        <p:blipFill rotWithShape="1">
          <a:blip r:embed="rId3">
            <a:alphaModFix/>
          </a:blip>
          <a:srcRect b="47808" l="28778" r="29495" t="41054"/>
          <a:stretch/>
        </p:blipFill>
        <p:spPr>
          <a:xfrm>
            <a:off x="2028387" y="2384649"/>
            <a:ext cx="5087226" cy="723624"/>
          </a:xfrm>
          <a:prstGeom prst="rect">
            <a:avLst/>
          </a:prstGeom>
          <a:noFill/>
          <a:ln>
            <a:noFill/>
          </a:ln>
        </p:spPr>
      </p:pic>
      <p:pic>
        <p:nvPicPr>
          <p:cNvPr id="774" name="Shape 774"/>
          <p:cNvPicPr preferRelativeResize="0"/>
          <p:nvPr/>
        </p:nvPicPr>
        <p:blipFill rotWithShape="1">
          <a:blip r:embed="rId4">
            <a:alphaModFix/>
          </a:blip>
          <a:srcRect b="16758" l="28778" r="29495" t="68392"/>
          <a:stretch/>
        </p:blipFill>
        <p:spPr>
          <a:xfrm>
            <a:off x="2143928" y="4966549"/>
            <a:ext cx="4856174" cy="921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8" name="Shape 778"/>
        <p:cNvGrpSpPr/>
        <p:nvPr/>
      </p:nvGrpSpPr>
      <p:grpSpPr>
        <a:xfrm>
          <a:off x="0" y="0"/>
          <a:ext cx="0" cy="0"/>
          <a:chOff x="0" y="0"/>
          <a:chExt cx="0" cy="0"/>
        </a:xfrm>
      </p:grpSpPr>
      <p:sp>
        <p:nvSpPr>
          <p:cNvPr id="779" name="Shape 77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Uma classe para todos os serviços</a:t>
            </a:r>
          </a:p>
        </p:txBody>
      </p:sp>
      <p:sp>
        <p:nvSpPr>
          <p:cNvPr id="780" name="Shape 780"/>
          <p:cNvSpPr txBox="1"/>
          <p:nvPr>
            <p:ph idx="1" type="body"/>
          </p:nvPr>
        </p:nvSpPr>
        <p:spPr>
          <a:xfrm>
            <a:off x="467550" y="1414399"/>
            <a:ext cx="8064900" cy="47361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rPr b="1" lang="pt-BR">
                <a:solidFill>
                  <a:schemeClr val="dk1"/>
                </a:solidFill>
              </a:rPr>
              <a:t>Seguro de veículos</a:t>
            </a: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Outro serviço oferecido pelo banco é o seguro de veículos. Para esse serviço devem ser definidas as seguintes informações: veículo segurado, valor do seguro e a franquia. Devemos adicionar três atributos na classe Servico.</a:t>
            </a: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781" name="Shape 781"/>
          <p:cNvPicPr preferRelativeResize="0"/>
          <p:nvPr/>
        </p:nvPicPr>
        <p:blipFill>
          <a:blip r:embed="rId3">
            <a:alphaModFix/>
          </a:blip>
          <a:stretch>
            <a:fillRect/>
          </a:stretch>
        </p:blipFill>
        <p:spPr>
          <a:xfrm>
            <a:off x="1847850" y="3299075"/>
            <a:ext cx="5448300" cy="20193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5" name="Shape 785"/>
        <p:cNvGrpSpPr/>
        <p:nvPr/>
      </p:nvGrpSpPr>
      <p:grpSpPr>
        <a:xfrm>
          <a:off x="0" y="0"/>
          <a:ext cx="0" cy="0"/>
          <a:chOff x="0" y="0"/>
          <a:chExt cx="0" cy="0"/>
        </a:xfrm>
      </p:grpSpPr>
      <p:sp>
        <p:nvSpPr>
          <p:cNvPr id="786" name="Shape 78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Uma classe para todos os serviços</a:t>
            </a:r>
          </a:p>
        </p:txBody>
      </p:sp>
      <p:sp>
        <p:nvSpPr>
          <p:cNvPr id="787" name="Shape 787"/>
          <p:cNvSpPr txBox="1"/>
          <p:nvPr>
            <p:ph idx="1" type="body"/>
          </p:nvPr>
        </p:nvSpPr>
        <p:spPr>
          <a:xfrm>
            <a:off x="467550" y="1414399"/>
            <a:ext cx="8064900" cy="47361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Apesar de seguir a ideia do DRY, modelar todos os serviços com apenas uma classe pode dificultar o desenvolvimento. Supondo que dois ou mais desenvolvedores são responsáveis pela implementação dos serviços, eles provavelmente modificariam a mesma classe concorrentemente. Além disso, os desenvolvedores, principalmente os recém chegados no projeto do banco, ficariam confusos com o código extenso da classe Servico.</a:t>
            </a:r>
          </a:p>
          <a:p>
            <a:pPr indent="387350" lvl="0" marL="0" marR="0" rtl="0" algn="just">
              <a:spcBef>
                <a:spcPts val="0"/>
              </a:spcBef>
              <a:buClr>
                <a:schemeClr val="dk1"/>
              </a:buClr>
              <a:buSzPct val="68750"/>
              <a:buFont typeface="Arial"/>
              <a:buNone/>
            </a:pPr>
            <a:r>
              <a:rPr lang="pt-BR">
                <a:solidFill>
                  <a:schemeClr val="dk1"/>
                </a:solidFill>
              </a:rPr>
              <a:t>Outro problema é que um objeto da classe Servico possui atributos para todos os serviços que o banco oferece. Na verdade, ele deveria possuir apenas os atributos relacionados a um serviço. Do ponto de vista de performance, essa abordagem causaria um consumo desnecessário de memória.</a:t>
            </a:r>
          </a:p>
          <a:p>
            <a:pPr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478E"/>
              </a:buClr>
              <a:buSzPct val="25000"/>
              <a:buFont typeface="Calibri"/>
              <a:buNone/>
            </a:pPr>
            <a:r>
              <a:t/>
            </a:r>
            <a:endParaRPr b="1" sz="2000">
              <a:solidFill>
                <a:srgbClr val="00478E"/>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1" name="Shape 791"/>
        <p:cNvGrpSpPr/>
        <p:nvPr/>
      </p:nvGrpSpPr>
      <p:grpSpPr>
        <a:xfrm>
          <a:off x="0" y="0"/>
          <a:ext cx="0" cy="0"/>
          <a:chOff x="0" y="0"/>
          <a:chExt cx="0" cy="0"/>
        </a:xfrm>
      </p:grpSpPr>
      <p:sp>
        <p:nvSpPr>
          <p:cNvPr id="792" name="Shape 792"/>
          <p:cNvSpPr txBox="1"/>
          <p:nvPr>
            <p:ph type="title"/>
          </p:nvPr>
        </p:nvSpPr>
        <p:spPr>
          <a:xfrm>
            <a:off x="467550" y="9587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Uma classe para cada serviço</a:t>
            </a:r>
          </a:p>
        </p:txBody>
      </p:sp>
      <p:sp>
        <p:nvSpPr>
          <p:cNvPr id="793" name="Shape 79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Para modelar melhor os serviços, evitando uma quantidade grande de atributos e métodos desnecessários, criaremos uma classe para cada serviço.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marL="0" rtl="0" algn="l">
              <a:spcBef>
                <a:spcPts val="0"/>
              </a:spcBef>
              <a:buClr>
                <a:schemeClr val="dk1"/>
              </a:buClr>
              <a:buSzPct val="68750"/>
              <a:buFont typeface="Arial"/>
              <a:buNone/>
            </a:pPr>
            <a:r>
              <a:rPr lang="pt-BR">
                <a:solidFill>
                  <a:schemeClr val="dk1"/>
                </a:solidFill>
              </a:rPr>
              <a:t>Criar uma classe para cada serviço torna o sistema mais flexível, pois qualquer alteração em um determinado serviço não causará efeitos colaterais nos outros. Mas, por outro lado, essas classes teriam bastante código repetido, contrariando a ideia do DRY. Além disso, qualquer alteração que deva ser realizada em todos os serviços precisa ser implementada em cada uma das classes.</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478E"/>
              </a:buClr>
              <a:buSzPct val="25000"/>
              <a:buFont typeface="Calibri"/>
              <a:buNone/>
            </a:pPr>
            <a:r>
              <a:t/>
            </a:r>
            <a:endParaRPr b="1" sz="2000">
              <a:solidFill>
                <a:srgbClr val="00478E"/>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794" name="Shape 794"/>
          <p:cNvPicPr preferRelativeResize="0"/>
          <p:nvPr/>
        </p:nvPicPr>
        <p:blipFill>
          <a:blip r:embed="rId3">
            <a:alphaModFix/>
          </a:blip>
          <a:stretch>
            <a:fillRect/>
          </a:stretch>
        </p:blipFill>
        <p:spPr>
          <a:xfrm>
            <a:off x="1847850" y="1831700"/>
            <a:ext cx="5273275" cy="1493475"/>
          </a:xfrm>
          <a:prstGeom prst="rect">
            <a:avLst/>
          </a:prstGeom>
          <a:noFill/>
          <a:ln>
            <a:noFill/>
          </a:ln>
        </p:spPr>
      </p:pic>
      <p:pic>
        <p:nvPicPr>
          <p:cNvPr id="795" name="Shape 795"/>
          <p:cNvPicPr preferRelativeResize="0"/>
          <p:nvPr/>
        </p:nvPicPr>
        <p:blipFill>
          <a:blip r:embed="rId4">
            <a:alphaModFix/>
          </a:blip>
          <a:stretch>
            <a:fillRect/>
          </a:stretch>
        </p:blipFill>
        <p:spPr>
          <a:xfrm>
            <a:off x="1863362" y="3325174"/>
            <a:ext cx="5273275" cy="13599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x="0" y="0"/>
          <a:ext cx="0" cy="0"/>
          <a:chOff x="0" y="0"/>
          <a:chExt cx="0" cy="0"/>
        </a:xfrm>
      </p:grpSpPr>
      <p:sp>
        <p:nvSpPr>
          <p:cNvPr id="800" name="Shape 800"/>
          <p:cNvSpPr txBox="1"/>
          <p:nvPr>
            <p:ph type="title"/>
          </p:nvPr>
        </p:nvSpPr>
        <p:spPr>
          <a:xfrm>
            <a:off x="467550" y="9587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Uma classe genérica e várias específicas</a:t>
            </a:r>
          </a:p>
        </p:txBody>
      </p:sp>
      <p:sp>
        <p:nvSpPr>
          <p:cNvPr id="801" name="Shape 80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Na modelagem dos serviços do banco, podemos aplicar um conceito de orientação a objetos chamado </a:t>
            </a:r>
            <a:r>
              <a:rPr b="1" lang="pt-BR">
                <a:solidFill>
                  <a:schemeClr val="dk1"/>
                </a:solidFill>
              </a:rPr>
              <a:t>Herança</a:t>
            </a:r>
            <a:r>
              <a:rPr lang="pt-BR">
                <a:solidFill>
                  <a:schemeClr val="dk1"/>
                </a:solidFill>
              </a:rPr>
              <a:t>. A ideia é reutilizar o código de uma determinada classe em outras classes.</a:t>
            </a:r>
          </a:p>
          <a:p>
            <a:pPr indent="387350" lvl="0" rtl="0" algn="l">
              <a:spcBef>
                <a:spcPts val="0"/>
              </a:spcBef>
              <a:buClr>
                <a:schemeClr val="dk1"/>
              </a:buClr>
              <a:buSzPct val="68750"/>
              <a:buFont typeface="Arial"/>
              <a:buNone/>
            </a:pPr>
            <a:r>
              <a:rPr lang="pt-BR">
                <a:solidFill>
                  <a:schemeClr val="dk1"/>
                </a:solidFill>
              </a:rPr>
              <a:t>Aplicando herança, teríamos a classe Servico com os atributos e métodos que todos os serviços devem ter e uma classe para cada serviço com os atributos e métodos específicos do determinado serviço.</a:t>
            </a:r>
          </a:p>
          <a:p>
            <a:pPr indent="387350" lvl="0" rtl="0" algn="l">
              <a:spcBef>
                <a:spcPts val="0"/>
              </a:spcBef>
              <a:buClr>
                <a:schemeClr val="dk1"/>
              </a:buClr>
              <a:buSzPct val="68750"/>
              <a:buFont typeface="Arial"/>
              <a:buNone/>
            </a:pPr>
            <a:r>
              <a:rPr lang="pt-BR">
                <a:solidFill>
                  <a:schemeClr val="dk1"/>
                </a:solidFill>
              </a:rPr>
              <a:t>As classes específicas seriam “ligadas” de alguma forma à classe Servico para reaproveitar o código nela definido. Esse relacionamento entre as classes é representado em UML pelo diagrama abaixo.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478E"/>
              </a:buClr>
              <a:buSzPct val="25000"/>
              <a:buFont typeface="Calibri"/>
              <a:buNone/>
            </a:pPr>
            <a:r>
              <a:t/>
            </a:r>
            <a:endParaRPr b="1" sz="2000">
              <a:solidFill>
                <a:srgbClr val="00478E"/>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02" name="Shape 802"/>
          <p:cNvPicPr preferRelativeResize="0"/>
          <p:nvPr/>
        </p:nvPicPr>
        <p:blipFill>
          <a:blip r:embed="rId3">
            <a:alphaModFix/>
          </a:blip>
          <a:stretch>
            <a:fillRect/>
          </a:stretch>
        </p:blipFill>
        <p:spPr>
          <a:xfrm>
            <a:off x="2981325" y="3769250"/>
            <a:ext cx="3181350" cy="23812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6" name="Shape 806"/>
        <p:cNvGrpSpPr/>
        <p:nvPr/>
      </p:nvGrpSpPr>
      <p:grpSpPr>
        <a:xfrm>
          <a:off x="0" y="0"/>
          <a:ext cx="0" cy="0"/>
          <a:chOff x="0" y="0"/>
          <a:chExt cx="0" cy="0"/>
        </a:xfrm>
      </p:grpSpPr>
      <p:sp>
        <p:nvSpPr>
          <p:cNvPr id="807" name="Shape 807"/>
          <p:cNvSpPr txBox="1"/>
          <p:nvPr>
            <p:ph type="title"/>
          </p:nvPr>
        </p:nvSpPr>
        <p:spPr>
          <a:xfrm>
            <a:off x="467550" y="9587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Uma classe genérica e várias específicas</a:t>
            </a:r>
          </a:p>
        </p:txBody>
      </p:sp>
      <p:sp>
        <p:nvSpPr>
          <p:cNvPr id="808" name="Shape 808"/>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Os objetos das classes específicas Emprestimo e SeguroDeVeiculo possuiriam tanto os atributos e métodos definidos nessas classes quanto os definidos na classe Servico.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As classes específicas são vinculadas a classe genérica utilizando o comando (:). Não é necessário redefinir o conteúdo já declarado na classe genérica.</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478E"/>
              </a:buClr>
              <a:buSzPct val="25000"/>
              <a:buFont typeface="Calibri"/>
              <a:buNone/>
            </a:pPr>
            <a:r>
              <a:t/>
            </a:r>
            <a:endParaRPr b="1" sz="2000">
              <a:solidFill>
                <a:srgbClr val="00478E"/>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09" name="Shape 809"/>
          <p:cNvPicPr preferRelativeResize="0"/>
          <p:nvPr/>
        </p:nvPicPr>
        <p:blipFill>
          <a:blip r:embed="rId3">
            <a:alphaModFix/>
          </a:blip>
          <a:stretch>
            <a:fillRect/>
          </a:stretch>
        </p:blipFill>
        <p:spPr>
          <a:xfrm>
            <a:off x="1852600" y="2144737"/>
            <a:ext cx="5438775" cy="923925"/>
          </a:xfrm>
          <a:prstGeom prst="rect">
            <a:avLst/>
          </a:prstGeom>
          <a:noFill/>
          <a:ln>
            <a:noFill/>
          </a:ln>
        </p:spPr>
      </p:pic>
      <p:pic>
        <p:nvPicPr>
          <p:cNvPr id="810" name="Shape 810"/>
          <p:cNvPicPr preferRelativeResize="0"/>
          <p:nvPr/>
        </p:nvPicPr>
        <p:blipFill>
          <a:blip r:embed="rId4">
            <a:alphaModFix/>
          </a:blip>
          <a:stretch>
            <a:fillRect/>
          </a:stretch>
        </p:blipFill>
        <p:spPr>
          <a:xfrm>
            <a:off x="1852600" y="3951412"/>
            <a:ext cx="5438775" cy="809625"/>
          </a:xfrm>
          <a:prstGeom prst="rect">
            <a:avLst/>
          </a:prstGeom>
          <a:noFill/>
          <a:ln>
            <a:noFill/>
          </a:ln>
        </p:spPr>
      </p:pic>
      <p:pic>
        <p:nvPicPr>
          <p:cNvPr id="811" name="Shape 811"/>
          <p:cNvPicPr preferRelativeResize="0"/>
          <p:nvPr/>
        </p:nvPicPr>
        <p:blipFill>
          <a:blip r:embed="rId5">
            <a:alphaModFix/>
          </a:blip>
          <a:stretch>
            <a:fillRect/>
          </a:stretch>
        </p:blipFill>
        <p:spPr>
          <a:xfrm>
            <a:off x="1847850" y="4761050"/>
            <a:ext cx="5448300" cy="685800"/>
          </a:xfrm>
          <a:prstGeom prst="rect">
            <a:avLst/>
          </a:prstGeom>
          <a:noFill/>
          <a:ln>
            <a:noFill/>
          </a:ln>
        </p:spPr>
      </p:pic>
      <p:pic>
        <p:nvPicPr>
          <p:cNvPr id="812" name="Shape 812"/>
          <p:cNvPicPr preferRelativeResize="0"/>
          <p:nvPr/>
        </p:nvPicPr>
        <p:blipFill>
          <a:blip r:embed="rId6">
            <a:alphaModFix/>
          </a:blip>
          <a:stretch>
            <a:fillRect/>
          </a:stretch>
        </p:blipFill>
        <p:spPr>
          <a:xfrm>
            <a:off x="1847850" y="5446850"/>
            <a:ext cx="5448300" cy="8191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6" name="Shape 816"/>
        <p:cNvGrpSpPr/>
        <p:nvPr/>
      </p:nvGrpSpPr>
      <p:grpSpPr>
        <a:xfrm>
          <a:off x="0" y="0"/>
          <a:ext cx="0" cy="0"/>
          <a:chOff x="0" y="0"/>
          <a:chExt cx="0" cy="0"/>
        </a:xfrm>
      </p:grpSpPr>
      <p:sp>
        <p:nvSpPr>
          <p:cNvPr id="817" name="Shape 817"/>
          <p:cNvSpPr txBox="1"/>
          <p:nvPr>
            <p:ph type="title"/>
          </p:nvPr>
        </p:nvSpPr>
        <p:spPr>
          <a:xfrm>
            <a:off x="467550" y="9587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Uma classe genérica e várias específicas</a:t>
            </a:r>
          </a:p>
        </p:txBody>
      </p:sp>
      <p:sp>
        <p:nvSpPr>
          <p:cNvPr id="818" name="Shape 818"/>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A classe genérica é denominada super classe, classe base ou classe mãe. As classes específicas são denominadas sub classes, classes derivadas ou classes filhas.</a:t>
            </a:r>
          </a:p>
          <a:p>
            <a:pPr indent="387350" lvl="0" rtl="0" algn="l">
              <a:spcBef>
                <a:spcPts val="0"/>
              </a:spcBef>
              <a:buClr>
                <a:schemeClr val="dk1"/>
              </a:buClr>
              <a:buSzPct val="68750"/>
              <a:buFont typeface="Arial"/>
              <a:buNone/>
            </a:pPr>
            <a:r>
              <a:rPr lang="pt-BR">
                <a:solidFill>
                  <a:schemeClr val="dk1"/>
                </a:solidFill>
              </a:rPr>
              <a:t>Quando o operador new é aplicado em uma sub classe, o objeto construído possuirá os atributos e métodos definidos na sub classe e na super classe.</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19" name="Shape 819"/>
          <p:cNvPicPr preferRelativeResize="0"/>
          <p:nvPr/>
        </p:nvPicPr>
        <p:blipFill>
          <a:blip r:embed="rId3">
            <a:alphaModFix/>
          </a:blip>
          <a:stretch>
            <a:fillRect/>
          </a:stretch>
        </p:blipFill>
        <p:spPr>
          <a:xfrm>
            <a:off x="2971800" y="3418325"/>
            <a:ext cx="3200400" cy="1600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3" name="Shape 823"/>
        <p:cNvGrpSpPr/>
        <p:nvPr/>
      </p:nvGrpSpPr>
      <p:grpSpPr>
        <a:xfrm>
          <a:off x="0" y="0"/>
          <a:ext cx="0" cy="0"/>
          <a:chOff x="0" y="0"/>
          <a:chExt cx="0" cy="0"/>
        </a:xfrm>
      </p:grpSpPr>
      <p:sp>
        <p:nvSpPr>
          <p:cNvPr id="824" name="Shape 82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Preço Fixo</a:t>
            </a:r>
          </a:p>
        </p:txBody>
      </p:sp>
      <p:sp>
        <p:nvSpPr>
          <p:cNvPr id="825" name="Shape 82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Suponha que todo serviço do banco possui uma taxa administrativa que deve ser paga pelo cliente que contratar o serviço. Inicialmente, vamos considerar que o valor dessa taxa é igual para todos os serviços do banco.</a:t>
            </a: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Neste caso, poderíamos implementar um método na classe Servico para calcular o valor da taxa.</a:t>
            </a:r>
          </a:p>
          <a:p>
            <a:pPr indent="387350" lvl="0" marL="0" marR="0" rtl="0" algn="just">
              <a:spcBef>
                <a:spcPts val="0"/>
              </a:spcBef>
              <a:buClr>
                <a:schemeClr val="dk1"/>
              </a:buClr>
              <a:buSzPct val="68750"/>
              <a:buFont typeface="Arial"/>
              <a:buNone/>
            </a:pPr>
            <a:r>
              <a:rPr lang="pt-BR">
                <a:solidFill>
                  <a:schemeClr val="dk1"/>
                </a:solidFill>
              </a:rPr>
              <a:t>Este método será reaproveitado por todas as classes que herdam da classe Servico.</a:t>
            </a: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26" name="Shape 826"/>
          <p:cNvPicPr preferRelativeResize="0"/>
          <p:nvPr/>
        </p:nvPicPr>
        <p:blipFill>
          <a:blip r:embed="rId3">
            <a:alphaModFix/>
          </a:blip>
          <a:stretch>
            <a:fillRect/>
          </a:stretch>
        </p:blipFill>
        <p:spPr>
          <a:xfrm>
            <a:off x="1866900" y="3503275"/>
            <a:ext cx="5410200" cy="1143000"/>
          </a:xfrm>
          <a:prstGeom prst="rect">
            <a:avLst/>
          </a:prstGeom>
          <a:noFill/>
          <a:ln>
            <a:noFill/>
          </a:ln>
        </p:spPr>
      </p:pic>
      <p:pic>
        <p:nvPicPr>
          <p:cNvPr id="827" name="Shape 827"/>
          <p:cNvPicPr preferRelativeResize="0"/>
          <p:nvPr/>
        </p:nvPicPr>
        <p:blipFill>
          <a:blip r:embed="rId4">
            <a:alphaModFix/>
          </a:blip>
          <a:stretch>
            <a:fillRect/>
          </a:stretch>
        </p:blipFill>
        <p:spPr>
          <a:xfrm>
            <a:off x="1866900" y="4958862"/>
            <a:ext cx="5410200" cy="9048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sp>
        <p:nvSpPr>
          <p:cNvPr id="832" name="Shape 83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Reescrita de Método</a:t>
            </a:r>
          </a:p>
        </p:txBody>
      </p:sp>
      <p:sp>
        <p:nvSpPr>
          <p:cNvPr id="833" name="Shape 83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Suponha que o valor da taxa administrativa do serviço de empréstimo é diferente dos outros serviços, pois ele é calculado a partir do valor emprestado ao cliente. Como esta lógica é específica para o serviço de empréstimo, devemos acrescentar um método para implementar esse cálculo na classe Emprestimo.</a:t>
            </a: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69850" lvl="0" marL="0" marR="0" rtl="0" algn="just">
              <a:spcBef>
                <a:spcPts val="0"/>
              </a:spcBef>
              <a:buClr>
                <a:schemeClr val="dk1"/>
              </a:buClr>
              <a:buSzPct val="68750"/>
              <a:buFont typeface="Arial"/>
              <a:buNone/>
            </a:pPr>
            <a:r>
              <a:rPr lang="pt-BR">
                <a:solidFill>
                  <a:schemeClr val="dk1"/>
                </a:solidFill>
              </a:rPr>
              <a:t>	Para os objetos da classe Emprestimo, devemos chamar o método CalculaTaxaDeEmprestimo().</a:t>
            </a: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Para todos os outros serviços, devemos chamar o método CalculaTaxa().</a:t>
            </a:r>
          </a:p>
          <a:p>
            <a:pPr indent="387350" lvl="0" marL="0" marR="0" rtl="0" algn="just">
              <a:spcBef>
                <a:spcPts val="0"/>
              </a:spcBef>
              <a:buClr>
                <a:schemeClr val="dk1"/>
              </a:buClr>
              <a:buSzPct val="68750"/>
              <a:buFont typeface="Arial"/>
              <a:buNone/>
            </a:pPr>
            <a:r>
              <a:rPr lang="pt-BR">
                <a:solidFill>
                  <a:schemeClr val="dk1"/>
                </a:solidFill>
              </a:rPr>
              <a:t>Mesmo assim, nada impediria que o método CalculaTaxa() fosse chamado em um objeto da classe Emprestimo, pois ela herda esse método da classe Servico. Dessa forma, existe o risco de alguém erroneamente chamar o método incorreto.</a:t>
            </a: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34" name="Shape 834"/>
          <p:cNvPicPr preferRelativeResize="0"/>
          <p:nvPr/>
        </p:nvPicPr>
        <p:blipFill>
          <a:blip r:embed="rId3">
            <a:alphaModFix/>
          </a:blip>
          <a:stretch>
            <a:fillRect/>
          </a:stretch>
        </p:blipFill>
        <p:spPr>
          <a:xfrm>
            <a:off x="1866900" y="2709862"/>
            <a:ext cx="5410200" cy="113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VARIÁVEIS</a:t>
            </a:r>
          </a:p>
        </p:txBody>
      </p:sp>
      <p:sp>
        <p:nvSpPr>
          <p:cNvPr id="103" name="Shape 103"/>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Variáveis em C# são declaradas com seu tipo e depois o nome da variável</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360"/>
              </a:spcBef>
              <a:spcAft>
                <a:spcPts val="0"/>
              </a:spcAft>
              <a:buClr>
                <a:srgbClr val="7F7F7F"/>
              </a:buClr>
              <a:buSzPct val="25000"/>
              <a:buFont typeface="Arial"/>
              <a:buNone/>
            </a:pPr>
            <a:r>
              <a:rPr b="0" i="0" lang="pt-BR" sz="1800" u="none" cap="none" strike="noStrike">
                <a:solidFill>
                  <a:srgbClr val="7F7F7F"/>
                </a:solidFill>
                <a:latin typeface="Calibri"/>
                <a:ea typeface="Calibri"/>
                <a:cs typeface="Calibri"/>
                <a:sym typeface="Calibri"/>
              </a:rPr>
              <a:t>Em geral, as linguagens de programação possuem convenções para definir os nomes das variáveis. Essas convenções ajudam o desenvolvimento de um código mais legível. Na convenção de nomes da linguagem C#, os nomes das variáveis devem seguir o padrão camel case com a primeira letra minúscula. Esse padrão também é conhecido como lower camel case. Veja alguns exemplos: </a:t>
            </a:r>
          </a:p>
          <a:p>
            <a:pPr indent="0" lvl="0" marL="0" marR="0" rtl="0" algn="just">
              <a:spcBef>
                <a:spcPts val="360"/>
              </a:spcBef>
              <a:spcAft>
                <a:spcPts val="0"/>
              </a:spcAft>
              <a:buClr>
                <a:srgbClr val="7F7F7F"/>
              </a:buClr>
              <a:buSzPct val="25000"/>
              <a:buFont typeface="Arial"/>
              <a:buNone/>
            </a:pPr>
            <a:r>
              <a:rPr b="0" i="0" lang="pt-BR" sz="1800" u="none" cap="none" strike="noStrike">
                <a:solidFill>
                  <a:srgbClr val="7F7F7F"/>
                </a:solidFill>
                <a:latin typeface="Calibri"/>
                <a:ea typeface="Calibri"/>
                <a:cs typeface="Calibri"/>
                <a:sym typeface="Calibri"/>
              </a:rPr>
              <a:t>• nomeDoCliente </a:t>
            </a:r>
          </a:p>
          <a:p>
            <a:pPr indent="0" lvl="0" marL="0" marR="0" rtl="0" algn="just">
              <a:spcBef>
                <a:spcPts val="360"/>
              </a:spcBef>
              <a:spcAft>
                <a:spcPts val="0"/>
              </a:spcAft>
              <a:buClr>
                <a:srgbClr val="7F7F7F"/>
              </a:buClr>
              <a:buSzPct val="25000"/>
              <a:buFont typeface="Arial"/>
              <a:buNone/>
            </a:pPr>
            <a:r>
              <a:rPr b="0" i="0" lang="pt-BR" sz="1800" u="none" cap="none" strike="noStrike">
                <a:solidFill>
                  <a:srgbClr val="7F7F7F"/>
                </a:solidFill>
                <a:latin typeface="Calibri"/>
                <a:ea typeface="Calibri"/>
                <a:cs typeface="Calibri"/>
                <a:sym typeface="Calibri"/>
              </a:rPr>
              <a:t>• numeroDeAprovados </a:t>
            </a:r>
          </a:p>
          <a:p>
            <a:pPr indent="0" lvl="0" marL="0" marR="0" rtl="0" algn="just">
              <a:spcBef>
                <a:spcPts val="360"/>
              </a:spcBef>
              <a:spcAft>
                <a:spcPts val="0"/>
              </a:spcAft>
              <a:buClr>
                <a:srgbClr val="7F7F7F"/>
              </a:buClr>
              <a:buSzPct val="25000"/>
              <a:buFont typeface="Arial"/>
              <a:buNone/>
            </a:pPr>
            <a:r>
              <a:t/>
            </a:r>
            <a:endParaRPr b="0" i="0" sz="1800" u="none" cap="none" strike="noStrike">
              <a:solidFill>
                <a:srgbClr val="7F7F7F"/>
              </a:solidFill>
              <a:latin typeface="Calibri"/>
              <a:ea typeface="Calibri"/>
              <a:cs typeface="Calibri"/>
              <a:sym typeface="Calibri"/>
            </a:endParaRPr>
          </a:p>
          <a:p>
            <a:pPr indent="0" lvl="0" marL="0" marR="0" rtl="0" algn="just">
              <a:spcBef>
                <a:spcPts val="360"/>
              </a:spcBef>
              <a:spcAft>
                <a:spcPts val="0"/>
              </a:spcAft>
              <a:buClr>
                <a:srgbClr val="7F7F7F"/>
              </a:buClr>
              <a:buSzPct val="25000"/>
              <a:buFont typeface="Arial"/>
              <a:buNone/>
            </a:pPr>
            <a:r>
              <a:rPr b="0" i="0" lang="pt-BR" sz="1800" u="none" cap="none" strike="noStrike">
                <a:solidFill>
                  <a:srgbClr val="7F7F7F"/>
                </a:solidFill>
                <a:latin typeface="Calibri"/>
                <a:ea typeface="Calibri"/>
                <a:cs typeface="Calibri"/>
                <a:sym typeface="Calibri"/>
              </a:rPr>
              <a:t>A convenção de nomes da linguagem C# pode ser consultada na seguinte url: http://msdn. microsoft.com/en-us/library/ms229002.aspx </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04" name="Shape 104"/>
          <p:cNvPicPr preferRelativeResize="0"/>
          <p:nvPr/>
        </p:nvPicPr>
        <p:blipFill rotWithShape="1">
          <a:blip r:embed="rId3">
            <a:alphaModFix/>
          </a:blip>
          <a:srcRect b="0" l="0" r="0" t="0"/>
          <a:stretch/>
        </p:blipFill>
        <p:spPr>
          <a:xfrm>
            <a:off x="611560" y="2204864"/>
            <a:ext cx="7063045" cy="86409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8" name="Shape 838"/>
        <p:cNvGrpSpPr/>
        <p:nvPr/>
      </p:nvGrpSpPr>
      <p:grpSpPr>
        <a:xfrm>
          <a:off x="0" y="0"/>
          <a:ext cx="0" cy="0"/>
          <a:chOff x="0" y="0"/>
          <a:chExt cx="0" cy="0"/>
        </a:xfrm>
      </p:grpSpPr>
      <p:sp>
        <p:nvSpPr>
          <p:cNvPr id="839" name="Shape 83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Reescrita de Método</a:t>
            </a:r>
          </a:p>
        </p:txBody>
      </p:sp>
      <p:sp>
        <p:nvSpPr>
          <p:cNvPr id="840" name="Shape 840"/>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Seria mais seguro “substituir” a implementação do método CalculaTaxa() herdado da classe Servico na classe Emprestimo. Por padrão, as implementações dos métodos de uma superclasse não podem ser substituídas pelas subclasses. Para alterar esse padrão, devemos acrescentar o modificador virtual.</a:t>
            </a: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rPr lang="pt-BR">
                <a:solidFill>
                  <a:schemeClr val="dk1"/>
                </a:solidFill>
              </a:rPr>
              <a:t>Depois que a classe mãe Servico autorizou a substituição da implementação do método CalculaTaxa através do modificador virtual, basta reescrever o método CalculaTaxa() na classe Emprestimo com a mesma assinatura que ele possui na classe Servico e com o modificador override.</a:t>
            </a: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698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387350" lvl="0" marL="0" marR="0" rtl="0" algn="just">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841" name="Shape 841"/>
          <p:cNvPicPr preferRelativeResize="0"/>
          <p:nvPr/>
        </p:nvPicPr>
        <p:blipFill>
          <a:blip r:embed="rId3">
            <a:alphaModFix/>
          </a:blip>
          <a:stretch>
            <a:fillRect/>
          </a:stretch>
        </p:blipFill>
        <p:spPr>
          <a:xfrm>
            <a:off x="1847850" y="2690812"/>
            <a:ext cx="5448300" cy="1171575"/>
          </a:xfrm>
          <a:prstGeom prst="rect">
            <a:avLst/>
          </a:prstGeom>
          <a:noFill/>
          <a:ln>
            <a:noFill/>
          </a:ln>
        </p:spPr>
      </p:pic>
      <p:pic>
        <p:nvPicPr>
          <p:cNvPr id="842" name="Shape 842"/>
          <p:cNvPicPr preferRelativeResize="0"/>
          <p:nvPr/>
        </p:nvPicPr>
        <p:blipFill>
          <a:blip r:embed="rId4">
            <a:alphaModFix/>
          </a:blip>
          <a:stretch>
            <a:fillRect/>
          </a:stretch>
        </p:blipFill>
        <p:spPr>
          <a:xfrm>
            <a:off x="1866900" y="5083700"/>
            <a:ext cx="5410200" cy="11430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6" name="Shape 846"/>
        <p:cNvGrpSpPr/>
        <p:nvPr/>
      </p:nvGrpSpPr>
      <p:grpSpPr>
        <a:xfrm>
          <a:off x="0" y="0"/>
          <a:ext cx="0" cy="0"/>
          <a:chOff x="0" y="0"/>
          <a:chExt cx="0" cy="0"/>
        </a:xfrm>
      </p:grpSpPr>
      <p:sp>
        <p:nvSpPr>
          <p:cNvPr id="847" name="Shape 84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Reescrita de Método</a:t>
            </a:r>
          </a:p>
        </p:txBody>
      </p:sp>
      <p:sp>
        <p:nvSpPr>
          <p:cNvPr id="848" name="Shape 848"/>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lvl="0">
              <a:spcBef>
                <a:spcPts val="0"/>
              </a:spcBef>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Os métodos das classes específicas têm prioridade sobre os métodos das classes genéricas. Em outras palavras, se o método chamado existe na classe filha ele será chamado, caso contrário o método será procurado na classe mãe.</a:t>
            </a:r>
          </a:p>
          <a:p>
            <a:pPr lvl="0">
              <a:spcBef>
                <a:spcPts val="0"/>
              </a:spcBef>
              <a:buNone/>
            </a:pPr>
            <a:r>
              <a:rPr lang="pt-BR">
                <a:solidFill>
                  <a:schemeClr val="dk1"/>
                </a:solidFill>
              </a:rPr>
              <a:t>	Quando definimos um método com a mesma assinatura na classe base e em alguma classe derivada, estamos aplicando o conceito de Reescrita de Método.</a:t>
            </a:r>
          </a:p>
          <a:p>
            <a:pPr lvl="0">
              <a:spcBef>
                <a:spcPts val="0"/>
              </a:spcBef>
              <a:buNone/>
            </a:pPr>
            <a:r>
              <a:t/>
            </a:r>
            <a:endParaRPr>
              <a:solidFill>
                <a:schemeClr val="dk1"/>
              </a:solidFill>
            </a:endParaRPr>
          </a:p>
          <a:p>
            <a:pPr lvl="0">
              <a:spcBef>
                <a:spcPts val="0"/>
              </a:spcBef>
              <a:buNone/>
            </a:pPr>
            <a:r>
              <a:rPr b="1" lang="pt-BR" sz="2000">
                <a:solidFill>
                  <a:srgbClr val="00478E"/>
                </a:solidFill>
              </a:rPr>
              <a:t>Fixo + Específico</a:t>
            </a:r>
          </a:p>
          <a:p>
            <a:pPr lvl="0">
              <a:spcBef>
                <a:spcPts val="0"/>
              </a:spcBef>
              <a:buNone/>
            </a:pPr>
            <a:r>
              <a:t/>
            </a:r>
            <a:endParaRPr>
              <a:solidFill>
                <a:schemeClr val="dk1"/>
              </a:solidFill>
            </a:endParaRPr>
          </a:p>
          <a:p>
            <a:pPr indent="457200" lvl="0" rtl="0">
              <a:spcBef>
                <a:spcPts val="0"/>
              </a:spcBef>
              <a:buNone/>
            </a:pPr>
            <a:r>
              <a:rPr lang="pt-BR">
                <a:solidFill>
                  <a:schemeClr val="dk1"/>
                </a:solidFill>
              </a:rPr>
              <a:t>Suponha que o preço de um serviço é a soma de um valor fixo mais um valor que depende do tipo do serviço. Por exemplo, o preço do serviço de empréstimo é 5 reais mais uma porcentagem do valor emprestado ao cliente. O preço do serviço de seguro de veículo é 5 reais mais uma porcentagem do valor do veículo segurado. Em cada classe específica, podemos reescrever o método CalculaTaxa().</a:t>
            </a:r>
          </a:p>
          <a:p>
            <a:pPr lvl="0" rtl="0">
              <a:spcBef>
                <a:spcPts val="0"/>
              </a:spcBef>
              <a:buClr>
                <a:schemeClr val="dk1"/>
              </a:buClr>
              <a:buSzPct val="68750"/>
              <a:buFont typeface="Arial"/>
              <a:buNone/>
            </a:pPr>
            <a:r>
              <a:t/>
            </a:r>
            <a:endParaRPr>
              <a:solidFill>
                <a:schemeClr val="dk1"/>
              </a:solidFill>
            </a:endParaRPr>
          </a:p>
        </p:txBody>
      </p:sp>
      <p:pic>
        <p:nvPicPr>
          <p:cNvPr id="849" name="Shape 849"/>
          <p:cNvPicPr preferRelativeResize="0"/>
          <p:nvPr/>
        </p:nvPicPr>
        <p:blipFill>
          <a:blip r:embed="rId3">
            <a:alphaModFix/>
          </a:blip>
          <a:stretch>
            <a:fillRect/>
          </a:stretch>
        </p:blipFill>
        <p:spPr>
          <a:xfrm>
            <a:off x="1913650" y="5210175"/>
            <a:ext cx="5448300" cy="10096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3" name="Shape 853"/>
        <p:cNvGrpSpPr/>
        <p:nvPr/>
      </p:nvGrpSpPr>
      <p:grpSpPr>
        <a:xfrm>
          <a:off x="0" y="0"/>
          <a:ext cx="0" cy="0"/>
          <a:chOff x="0" y="0"/>
          <a:chExt cx="0" cy="0"/>
        </a:xfrm>
      </p:grpSpPr>
      <p:sp>
        <p:nvSpPr>
          <p:cNvPr id="854" name="Shape 85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Reescrita de Método</a:t>
            </a:r>
          </a:p>
        </p:txBody>
      </p:sp>
      <p:sp>
        <p:nvSpPr>
          <p:cNvPr id="855" name="Shape 85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indent="457200" lvl="0" rtl="0">
              <a:spcBef>
                <a:spcPts val="0"/>
              </a:spcBef>
              <a:buNone/>
            </a:pPr>
            <a:r>
              <a:rPr lang="pt-BR">
                <a:solidFill>
                  <a:schemeClr val="dk1"/>
                </a:solidFill>
              </a:rPr>
              <a:t>Se o valor fixo dos serviços for atualizado, todas as classes específicas devem ser modificadas. Outra alternativa seria criar um método na classe Servico para calcular o valor fixo de todos os serviços e chamá-lo dos métodos reescritos nas classes específicas.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Dessa forma, quando o valor padrão do preço dos serviços é alterado, basta modificar o método na classe Servico.</a:t>
            </a:r>
          </a:p>
          <a:p>
            <a:pPr lvl="0" rtl="0">
              <a:spcBef>
                <a:spcPts val="0"/>
              </a:spcBef>
              <a:buNone/>
            </a:pPr>
            <a:r>
              <a:t/>
            </a:r>
            <a:endParaRPr>
              <a:solidFill>
                <a:schemeClr val="dk1"/>
              </a:solidFill>
            </a:endParaRPr>
          </a:p>
        </p:txBody>
      </p:sp>
      <p:pic>
        <p:nvPicPr>
          <p:cNvPr id="856" name="Shape 856"/>
          <p:cNvPicPr preferRelativeResize="0"/>
          <p:nvPr/>
        </p:nvPicPr>
        <p:blipFill>
          <a:blip r:embed="rId3">
            <a:alphaModFix/>
          </a:blip>
          <a:stretch>
            <a:fillRect/>
          </a:stretch>
        </p:blipFill>
        <p:spPr>
          <a:xfrm>
            <a:off x="1852600" y="1338200"/>
            <a:ext cx="5438775" cy="1162050"/>
          </a:xfrm>
          <a:prstGeom prst="rect">
            <a:avLst/>
          </a:prstGeom>
          <a:noFill/>
          <a:ln>
            <a:noFill/>
          </a:ln>
        </p:spPr>
      </p:pic>
      <p:pic>
        <p:nvPicPr>
          <p:cNvPr id="857" name="Shape 857"/>
          <p:cNvPicPr preferRelativeResize="0"/>
          <p:nvPr/>
        </p:nvPicPr>
        <p:blipFill>
          <a:blip r:embed="rId4">
            <a:alphaModFix/>
          </a:blip>
          <a:stretch>
            <a:fillRect/>
          </a:stretch>
        </p:blipFill>
        <p:spPr>
          <a:xfrm>
            <a:off x="1852612" y="3308450"/>
            <a:ext cx="5438775" cy="1162050"/>
          </a:xfrm>
          <a:prstGeom prst="rect">
            <a:avLst/>
          </a:prstGeom>
          <a:noFill/>
          <a:ln>
            <a:noFill/>
          </a:ln>
        </p:spPr>
      </p:pic>
      <p:pic>
        <p:nvPicPr>
          <p:cNvPr id="858" name="Shape 858"/>
          <p:cNvPicPr preferRelativeResize="0"/>
          <p:nvPr/>
        </p:nvPicPr>
        <p:blipFill>
          <a:blip r:embed="rId5">
            <a:alphaModFix/>
          </a:blip>
          <a:stretch>
            <a:fillRect/>
          </a:stretch>
        </p:blipFill>
        <p:spPr>
          <a:xfrm>
            <a:off x="1857362" y="4470500"/>
            <a:ext cx="5429250" cy="11620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2" name="Shape 862"/>
        <p:cNvGrpSpPr/>
        <p:nvPr/>
      </p:nvGrpSpPr>
      <p:grpSpPr>
        <a:xfrm>
          <a:off x="0" y="0"/>
          <a:ext cx="0" cy="0"/>
          <a:chOff x="0" y="0"/>
          <a:chExt cx="0" cy="0"/>
        </a:xfrm>
      </p:grpSpPr>
      <p:sp>
        <p:nvSpPr>
          <p:cNvPr id="863" name="Shape 86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64" name="Shape 86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b="1" lang="pt-BR">
                <a:solidFill>
                  <a:schemeClr val="dk1"/>
                </a:solidFill>
              </a:rPr>
              <a:t>Controle de Ponto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sistema do banco deve possuir um controle de ponto para registrar a entrada e saída dos funcionários. O pagamento dos funcionários depende dessas informações. Podemos definir uma classe para implementar o funcionamento de um relógio de ponto.</a:t>
            </a: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865" name="Shape 865"/>
          <p:cNvPicPr preferRelativeResize="0"/>
          <p:nvPr/>
        </p:nvPicPr>
        <p:blipFill>
          <a:blip r:embed="rId3">
            <a:alphaModFix/>
          </a:blip>
          <a:stretch>
            <a:fillRect/>
          </a:stretch>
        </p:blipFill>
        <p:spPr>
          <a:xfrm>
            <a:off x="1847850" y="3119475"/>
            <a:ext cx="5448300" cy="27241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9" name="Shape 869"/>
        <p:cNvGrpSpPr/>
        <p:nvPr/>
      </p:nvGrpSpPr>
      <p:grpSpPr>
        <a:xfrm>
          <a:off x="0" y="0"/>
          <a:ext cx="0" cy="0"/>
          <a:chOff x="0" y="0"/>
          <a:chExt cx="0" cy="0"/>
        </a:xfrm>
      </p:grpSpPr>
      <p:sp>
        <p:nvSpPr>
          <p:cNvPr id="870" name="Shape 87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71" name="Shape 87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A classe acima possui dois métodos: o primeiro para registrar a entrada e o segundo para registrar a saída dos gerentes do banco. Contudo, esses dois métodos não são aplicáveis aos outros tipos de funcionários.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Seguindo essa abordagem, a classe ControleDePonto precisaria de um par de métodos para cada cargo. Então, a quantidade de métodos dessa classe seria igual a quantidade de cargos multiplicada por dois. Imagine que no banco exista 30 cargos distintos. Teríamos 60 métodos na classe ControleDePonto.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Os procedimentos de registro de entrada e saída são idênticos para todos os funcionários. Consequentemente, qualquer alteração na lógica desses procedimentos implicaria na modificação de todos os métodos da classe ControleDePonto.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Além disso, se o banco definir um novo tipo de funcionário, dois novos métodos praticamenteidênticos aos que já existem teriam de ser adicionados na classe ControleDePonto. Analogamente, se um cargo deixar de existir, os dois métodos correspondentes da classe ControleDePonto deverão ser retirados.</a:t>
            </a: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5" name="Shape 875"/>
        <p:cNvGrpSpPr/>
        <p:nvPr/>
      </p:nvGrpSpPr>
      <p:grpSpPr>
        <a:xfrm>
          <a:off x="0" y="0"/>
          <a:ext cx="0" cy="0"/>
          <a:chOff x="0" y="0"/>
          <a:chExt cx="0" cy="0"/>
        </a:xfrm>
      </p:grpSpPr>
      <p:sp>
        <p:nvSpPr>
          <p:cNvPr id="876" name="Shape 87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77" name="Shape 877"/>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878" name="Shape 878"/>
          <p:cNvPicPr preferRelativeResize="0"/>
          <p:nvPr/>
        </p:nvPicPr>
        <p:blipFill>
          <a:blip r:embed="rId3">
            <a:alphaModFix/>
          </a:blip>
          <a:stretch>
            <a:fillRect/>
          </a:stretch>
        </p:blipFill>
        <p:spPr>
          <a:xfrm>
            <a:off x="1709737" y="2299262"/>
            <a:ext cx="5724525" cy="3114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2" name="Shape 882"/>
        <p:cNvGrpSpPr/>
        <p:nvPr/>
      </p:nvGrpSpPr>
      <p:grpSpPr>
        <a:xfrm>
          <a:off x="0" y="0"/>
          <a:ext cx="0" cy="0"/>
          <a:chOff x="0" y="0"/>
          <a:chExt cx="0" cy="0"/>
        </a:xfrm>
      </p:grpSpPr>
      <p:sp>
        <p:nvSpPr>
          <p:cNvPr id="883" name="Shape 88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84" name="Shape 88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Com o intuito inicial de reutilizar código, podemos modelar os diversos tipos de funcionários do banco utilizando o conceito de herança.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885" name="Shape 885"/>
          <p:cNvPicPr preferRelativeResize="0"/>
          <p:nvPr/>
        </p:nvPicPr>
        <p:blipFill>
          <a:blip r:embed="rId3">
            <a:alphaModFix/>
          </a:blip>
          <a:stretch>
            <a:fillRect/>
          </a:stretch>
        </p:blipFill>
        <p:spPr>
          <a:xfrm>
            <a:off x="1857375" y="2001550"/>
            <a:ext cx="5429250" cy="552450"/>
          </a:xfrm>
          <a:prstGeom prst="rect">
            <a:avLst/>
          </a:prstGeom>
          <a:noFill/>
          <a:ln>
            <a:noFill/>
          </a:ln>
        </p:spPr>
      </p:pic>
      <p:pic>
        <p:nvPicPr>
          <p:cNvPr id="886" name="Shape 886"/>
          <p:cNvPicPr preferRelativeResize="0"/>
          <p:nvPr/>
        </p:nvPicPr>
        <p:blipFill>
          <a:blip r:embed="rId4">
            <a:alphaModFix/>
          </a:blip>
          <a:stretch>
            <a:fillRect/>
          </a:stretch>
        </p:blipFill>
        <p:spPr>
          <a:xfrm>
            <a:off x="1852600" y="3217350"/>
            <a:ext cx="5438775" cy="685800"/>
          </a:xfrm>
          <a:prstGeom prst="rect">
            <a:avLst/>
          </a:prstGeom>
          <a:noFill/>
          <a:ln>
            <a:noFill/>
          </a:ln>
        </p:spPr>
      </p:pic>
      <p:pic>
        <p:nvPicPr>
          <p:cNvPr id="887" name="Shape 887"/>
          <p:cNvPicPr preferRelativeResize="0"/>
          <p:nvPr/>
        </p:nvPicPr>
        <p:blipFill>
          <a:blip r:embed="rId5">
            <a:alphaModFix/>
          </a:blip>
          <a:stretch>
            <a:fillRect/>
          </a:stretch>
        </p:blipFill>
        <p:spPr>
          <a:xfrm>
            <a:off x="1857362" y="4411425"/>
            <a:ext cx="5429250" cy="5524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1" name="Shape 891"/>
        <p:cNvGrpSpPr/>
        <p:nvPr/>
      </p:nvGrpSpPr>
      <p:grpSpPr>
        <a:xfrm>
          <a:off x="0" y="0"/>
          <a:ext cx="0" cy="0"/>
          <a:chOff x="0" y="0"/>
          <a:chExt cx="0" cy="0"/>
        </a:xfrm>
      </p:grpSpPr>
      <p:sp>
        <p:nvSpPr>
          <p:cNvPr id="892" name="Shape 89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893" name="Shape 89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Além de gerar reaproveitamento de código, a utilização de herança permite que objetos criados a partir das classes específicas sejam tratados como objetos da classe genérica.</a:t>
            </a:r>
          </a:p>
          <a:p>
            <a:pPr indent="457200" lvl="0" rtl="0">
              <a:spcBef>
                <a:spcPts val="0"/>
              </a:spcBef>
              <a:buNone/>
            </a:pPr>
            <a:r>
              <a:rPr lang="pt-BR">
                <a:solidFill>
                  <a:schemeClr val="dk1"/>
                </a:solidFill>
              </a:rPr>
              <a:t>Em outras palavras, a herança entre as classes que modelam os funcionários permite que objetos criados a partir das classes Gerente ou Telefonista sejam tratados como objetos da classe Funcionario.</a:t>
            </a:r>
          </a:p>
          <a:p>
            <a:pPr indent="457200" lvl="0" rtl="0">
              <a:spcBef>
                <a:spcPts val="0"/>
              </a:spcBef>
              <a:buNone/>
            </a:pPr>
            <a:r>
              <a:rPr lang="pt-BR">
                <a:solidFill>
                  <a:schemeClr val="dk1"/>
                </a:solidFill>
              </a:rPr>
              <a:t>No código da classe Gerente utilizamos o símbolo : para indicar que a classe Gerente é uma subclasse de Funcionario. Esse símbolo pode ser interpretado como a expressão: É UM ou É UMA.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Como está explícito no código que todo gerente é um funcionário então podemos criar um objeto da classe Gerente e tratá-lo como um objeto da classe Funcionario também.</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alguns lugares do sistema do banco será mais vantajoso tratar um objeto da classe Gerente como um objeto da classe Funcionario.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894" name="Shape 894"/>
          <p:cNvPicPr preferRelativeResize="0"/>
          <p:nvPr/>
        </p:nvPicPr>
        <p:blipFill>
          <a:blip r:embed="rId3">
            <a:alphaModFix/>
          </a:blip>
          <a:stretch>
            <a:fillRect/>
          </a:stretch>
        </p:blipFill>
        <p:spPr>
          <a:xfrm>
            <a:off x="1857375" y="3549075"/>
            <a:ext cx="5429250" cy="314325"/>
          </a:xfrm>
          <a:prstGeom prst="rect">
            <a:avLst/>
          </a:prstGeom>
          <a:noFill/>
          <a:ln>
            <a:noFill/>
          </a:ln>
        </p:spPr>
      </p:pic>
      <p:pic>
        <p:nvPicPr>
          <p:cNvPr id="895" name="Shape 895"/>
          <p:cNvPicPr preferRelativeResize="0"/>
          <p:nvPr/>
        </p:nvPicPr>
        <p:blipFill>
          <a:blip r:embed="rId4">
            <a:alphaModFix/>
          </a:blip>
          <a:stretch>
            <a:fillRect/>
          </a:stretch>
        </p:blipFill>
        <p:spPr>
          <a:xfrm>
            <a:off x="1852600" y="4599150"/>
            <a:ext cx="5438775" cy="6858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9" name="Shape 899"/>
        <p:cNvGrpSpPr/>
        <p:nvPr/>
      </p:nvGrpSpPr>
      <p:grpSpPr>
        <a:xfrm>
          <a:off x="0" y="0"/>
          <a:ext cx="0" cy="0"/>
          <a:chOff x="0" y="0"/>
          <a:chExt cx="0" cy="0"/>
        </a:xfrm>
      </p:grpSpPr>
      <p:sp>
        <p:nvSpPr>
          <p:cNvPr id="900" name="Shape 90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901" name="Shape 90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O registro da entrada ou saída não depende do cargo do funcionário. Não faz sentido criar um método que registre a entrada para cada tipo de funcionário, pois eles serão sempre idênticos. Analogamente, não faz sentido criar um método que registre a saída para cada tipo de funcionário.</a:t>
            </a:r>
          </a:p>
          <a:p>
            <a:pPr indent="457200" lvl="0" rtl="0">
              <a:spcBef>
                <a:spcPts val="0"/>
              </a:spcBef>
              <a:buNone/>
            </a:pPr>
            <a:r>
              <a:rPr lang="pt-BR">
                <a:solidFill>
                  <a:schemeClr val="dk1"/>
                </a:solidFill>
              </a:rPr>
              <a:t>Dado que podemos tratar os objetos das classes derivadas de Funcionario como sendo objetos dessa classe, podemos implementar um método que seja capaz de registrar a entrada de qualquer funcionário independentemente do cargo. Analogamente, podemos fazer o mesmo para o procedimento de saída.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02" name="Shape 902"/>
          <p:cNvPicPr preferRelativeResize="0"/>
          <p:nvPr/>
        </p:nvPicPr>
        <p:blipFill>
          <a:blip r:embed="rId3">
            <a:alphaModFix/>
          </a:blip>
          <a:stretch>
            <a:fillRect/>
          </a:stretch>
        </p:blipFill>
        <p:spPr>
          <a:xfrm>
            <a:off x="1866900" y="3455087"/>
            <a:ext cx="5410200" cy="1724025"/>
          </a:xfrm>
          <a:prstGeom prst="rect">
            <a:avLst/>
          </a:prstGeom>
          <a:noFill/>
          <a:ln>
            <a:noFill/>
          </a:ln>
        </p:spPr>
      </p:pic>
      <p:pic>
        <p:nvPicPr>
          <p:cNvPr id="903" name="Shape 903"/>
          <p:cNvPicPr preferRelativeResize="0"/>
          <p:nvPr/>
        </p:nvPicPr>
        <p:blipFill>
          <a:blip r:embed="rId4">
            <a:alphaModFix/>
          </a:blip>
          <a:stretch>
            <a:fillRect/>
          </a:stretch>
        </p:blipFill>
        <p:spPr>
          <a:xfrm>
            <a:off x="1866900" y="5179125"/>
            <a:ext cx="5410200" cy="10096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7" name="Shape 907"/>
        <p:cNvGrpSpPr/>
        <p:nvPr/>
      </p:nvGrpSpPr>
      <p:grpSpPr>
        <a:xfrm>
          <a:off x="0" y="0"/>
          <a:ext cx="0" cy="0"/>
          <a:chOff x="0" y="0"/>
          <a:chExt cx="0" cy="0"/>
        </a:xfrm>
      </p:grpSpPr>
      <p:sp>
        <p:nvSpPr>
          <p:cNvPr id="908" name="Shape 90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Polimorfismo</a:t>
            </a:r>
          </a:p>
        </p:txBody>
      </p:sp>
      <p:sp>
        <p:nvSpPr>
          <p:cNvPr id="909" name="Shape 909"/>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Todas as classes derivam direta ou indiretamente da classe Object. Consequentemente, todo conteúdo definido nessa classe estará presente em todos os objetos.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metodo ToString e o metodo Equals são exemplos de polimorfismo que fazem parte da classe Object.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VARIÁVEIS</a:t>
            </a:r>
          </a:p>
        </p:txBody>
      </p:sp>
      <p:sp>
        <p:nvSpPr>
          <p:cNvPr id="110" name="Shape 110"/>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Em C# as variáveis podem ser declaradas em qualquer ponto do código.</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Inicialização:</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Toda variável deve ser inicializada antes de ser utilizada pela primeira vez. Se isso não for realizado, ocorrerá um erro de compilação. A inicialização é realizada através do operador de atribuição =. Esse operador guarda um valor em uma variável. </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11" name="Shape 111"/>
          <p:cNvPicPr preferRelativeResize="0"/>
          <p:nvPr/>
        </p:nvPicPr>
        <p:blipFill rotWithShape="1">
          <a:blip r:embed="rId3">
            <a:alphaModFix/>
          </a:blip>
          <a:srcRect b="0" l="0" r="56749" t="0"/>
          <a:stretch/>
        </p:blipFill>
        <p:spPr>
          <a:xfrm>
            <a:off x="556575" y="4212900"/>
            <a:ext cx="3125400" cy="20154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3" name="Shape 913"/>
        <p:cNvGrpSpPr/>
        <p:nvPr/>
      </p:nvGrpSpPr>
      <p:grpSpPr>
        <a:xfrm>
          <a:off x="0" y="0"/>
          <a:ext cx="0" cy="0"/>
          <a:chOff x="0" y="0"/>
          <a:chExt cx="0" cy="0"/>
        </a:xfrm>
      </p:grpSpPr>
      <p:sp>
        <p:nvSpPr>
          <p:cNvPr id="914" name="Shape 91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Classes Abstratas</a:t>
            </a:r>
          </a:p>
        </p:txBody>
      </p:sp>
      <p:sp>
        <p:nvSpPr>
          <p:cNvPr id="915" name="Shape 91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No banco, todas as contas são de um tipo específico. Por exemplo, conta poupança, conta corrente ou conta salário. Essas contas poderiam ser modeladas através das seguintes classes utilizando o conceito de herança: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16" name="Shape 916"/>
          <p:cNvPicPr preferRelativeResize="0"/>
          <p:nvPr/>
        </p:nvPicPr>
        <p:blipFill>
          <a:blip r:embed="rId3">
            <a:alphaModFix/>
          </a:blip>
          <a:stretch>
            <a:fillRect/>
          </a:stretch>
        </p:blipFill>
        <p:spPr>
          <a:xfrm>
            <a:off x="1852612" y="2177612"/>
            <a:ext cx="5438775" cy="923925"/>
          </a:xfrm>
          <a:prstGeom prst="rect">
            <a:avLst/>
          </a:prstGeom>
          <a:noFill/>
          <a:ln>
            <a:noFill/>
          </a:ln>
        </p:spPr>
      </p:pic>
      <p:pic>
        <p:nvPicPr>
          <p:cNvPr id="917" name="Shape 917"/>
          <p:cNvPicPr preferRelativeResize="0"/>
          <p:nvPr/>
        </p:nvPicPr>
        <p:blipFill>
          <a:blip r:embed="rId4">
            <a:alphaModFix/>
          </a:blip>
          <a:stretch>
            <a:fillRect/>
          </a:stretch>
        </p:blipFill>
        <p:spPr>
          <a:xfrm>
            <a:off x="1857375" y="3239525"/>
            <a:ext cx="5429250" cy="933450"/>
          </a:xfrm>
          <a:prstGeom prst="rect">
            <a:avLst/>
          </a:prstGeom>
          <a:noFill/>
          <a:ln>
            <a:noFill/>
          </a:ln>
        </p:spPr>
      </p:pic>
      <p:pic>
        <p:nvPicPr>
          <p:cNvPr id="918" name="Shape 918"/>
          <p:cNvPicPr preferRelativeResize="0"/>
          <p:nvPr/>
        </p:nvPicPr>
        <p:blipFill>
          <a:blip r:embed="rId5">
            <a:alphaModFix/>
          </a:blip>
          <a:stretch>
            <a:fillRect/>
          </a:stretch>
        </p:blipFill>
        <p:spPr>
          <a:xfrm>
            <a:off x="1852612" y="4310937"/>
            <a:ext cx="5438775" cy="9239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 name="Shape 922"/>
        <p:cNvGrpSpPr/>
        <p:nvPr/>
      </p:nvGrpSpPr>
      <p:grpSpPr>
        <a:xfrm>
          <a:off x="0" y="0"/>
          <a:ext cx="0" cy="0"/>
          <a:chOff x="0" y="0"/>
          <a:chExt cx="0" cy="0"/>
        </a:xfrm>
      </p:grpSpPr>
      <p:sp>
        <p:nvSpPr>
          <p:cNvPr id="923" name="Shape 92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Classes Abstratas</a:t>
            </a:r>
          </a:p>
        </p:txBody>
      </p:sp>
      <p:sp>
        <p:nvSpPr>
          <p:cNvPr id="924" name="Shape 92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Para cada conta do domínio do banco, devemos criar um objeto da classe correspondente ao tipo da conta. Por exemplo, se existe uma conta poupança no domínio do banco, devemos criar um objeto da classe ContaPoupanca.</a:t>
            </a: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Faz sentido criar objetos da classe ContaPoupanca pois existem contas poupança no domínio do banco. Dizemos que a classe ContaPoupanca é uma classe concreta pois criaremos objetos a partir dela.</a:t>
            </a:r>
          </a:p>
          <a:p>
            <a:pPr indent="457200" lvl="0" marL="0" rtl="0">
              <a:spcBef>
                <a:spcPts val="0"/>
              </a:spcBef>
              <a:buNone/>
            </a:pPr>
            <a:r>
              <a:t/>
            </a:r>
            <a:endParaRPr>
              <a:solidFill>
                <a:schemeClr val="dk1"/>
              </a:solidFill>
            </a:endParaRPr>
          </a:p>
          <a:p>
            <a:pPr indent="457200" lvl="0" marL="0" rtl="0">
              <a:spcBef>
                <a:spcPts val="0"/>
              </a:spcBef>
              <a:buNone/>
            </a:pPr>
            <a:r>
              <a:rPr lang="pt-BR">
                <a:solidFill>
                  <a:schemeClr val="dk1"/>
                </a:solidFill>
              </a:rPr>
              <a:t>Por outro lado, a classe Conta não define uma conta que de fato existe no domínio do banco. Elaapenas serve como “base” para definir as contas concretos.</a:t>
            </a:r>
          </a:p>
          <a:p>
            <a:pPr indent="457200" lvl="0" marL="0" rtl="0">
              <a:spcBef>
                <a:spcPts val="0"/>
              </a:spcBef>
              <a:buNone/>
            </a:pPr>
            <a:r>
              <a:t/>
            </a:r>
            <a:endParaRPr>
              <a:solidFill>
                <a:schemeClr val="dk1"/>
              </a:solidFill>
            </a:endParaRPr>
          </a:p>
          <a:p>
            <a:pPr indent="457200" lvl="0" marL="0" rtl="0">
              <a:spcBef>
                <a:spcPts val="0"/>
              </a:spcBef>
              <a:buNone/>
            </a:pPr>
            <a:r>
              <a:rPr lang="pt-BR">
                <a:solidFill>
                  <a:schemeClr val="dk1"/>
                </a:solidFill>
              </a:rPr>
              <a:t>Não faz sentido criar um objeto da classe Conta pois estaríamos instanciado um objeto que não é suficiente para representar uma conta que pertença ao domínio do banco. Mas, a princípio não há nada proibindo a criação de objetos dessa classe. Para adicionar essa restrição no sistema, devemos tornar a classe Conta abstrata.</a:t>
            </a:r>
          </a:p>
          <a:p>
            <a:pPr indent="45720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25" name="Shape 925"/>
          <p:cNvPicPr preferRelativeResize="0"/>
          <p:nvPr/>
        </p:nvPicPr>
        <p:blipFill>
          <a:blip r:embed="rId3">
            <a:alphaModFix/>
          </a:blip>
          <a:stretch>
            <a:fillRect/>
          </a:stretch>
        </p:blipFill>
        <p:spPr>
          <a:xfrm>
            <a:off x="1780600" y="2292887"/>
            <a:ext cx="5438775" cy="2000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9" name="Shape 929"/>
        <p:cNvGrpSpPr/>
        <p:nvPr/>
      </p:nvGrpSpPr>
      <p:grpSpPr>
        <a:xfrm>
          <a:off x="0" y="0"/>
          <a:ext cx="0" cy="0"/>
          <a:chOff x="0" y="0"/>
          <a:chExt cx="0" cy="0"/>
        </a:xfrm>
      </p:grpSpPr>
      <p:sp>
        <p:nvSpPr>
          <p:cNvPr id="930" name="Shape 93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Classes Abstratas</a:t>
            </a:r>
          </a:p>
        </p:txBody>
      </p:sp>
      <p:sp>
        <p:nvSpPr>
          <p:cNvPr id="931" name="Shape 93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Uma classe concreta pode ser diretamente utilizada para instanciar objetos. Por outro lado, uma classe abstrata não pode. Para definir uma classe abstrata, basta adicionar o modificador abstract.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Todo código que tenta criar um objeto de uma classe abstrata não compila.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marL="0" rtl="0">
              <a:spcBef>
                <a:spcPts val="0"/>
              </a:spcBef>
              <a:buNone/>
            </a:pPr>
            <a:r>
              <a:t/>
            </a:r>
            <a:endParaRPr>
              <a:solidFill>
                <a:schemeClr val="dk1"/>
              </a:solidFill>
            </a:endParaRPr>
          </a:p>
          <a:p>
            <a:pPr indent="45720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32" name="Shape 932"/>
          <p:cNvPicPr preferRelativeResize="0"/>
          <p:nvPr/>
        </p:nvPicPr>
        <p:blipFill>
          <a:blip r:embed="rId3">
            <a:alphaModFix/>
          </a:blip>
          <a:stretch>
            <a:fillRect/>
          </a:stretch>
        </p:blipFill>
        <p:spPr>
          <a:xfrm>
            <a:off x="1857375" y="2441637"/>
            <a:ext cx="5429250" cy="790575"/>
          </a:xfrm>
          <a:prstGeom prst="rect">
            <a:avLst/>
          </a:prstGeom>
          <a:noFill/>
          <a:ln>
            <a:noFill/>
          </a:ln>
        </p:spPr>
      </p:pic>
      <p:pic>
        <p:nvPicPr>
          <p:cNvPr id="933" name="Shape 933"/>
          <p:cNvPicPr preferRelativeResize="0"/>
          <p:nvPr/>
        </p:nvPicPr>
        <p:blipFill>
          <a:blip r:embed="rId4">
            <a:alphaModFix/>
          </a:blip>
          <a:stretch>
            <a:fillRect/>
          </a:stretch>
        </p:blipFill>
        <p:spPr>
          <a:xfrm>
            <a:off x="1857362" y="4335675"/>
            <a:ext cx="5438775" cy="3238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7" name="Shape 937"/>
        <p:cNvGrpSpPr/>
        <p:nvPr/>
      </p:nvGrpSpPr>
      <p:grpSpPr>
        <a:xfrm>
          <a:off x="0" y="0"/>
          <a:ext cx="0" cy="0"/>
          <a:chOff x="0" y="0"/>
          <a:chExt cx="0" cy="0"/>
        </a:xfrm>
      </p:grpSpPr>
      <p:sp>
        <p:nvSpPr>
          <p:cNvPr id="938" name="Shape 93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Abstratos</a:t>
            </a:r>
          </a:p>
        </p:txBody>
      </p:sp>
      <p:sp>
        <p:nvSpPr>
          <p:cNvPr id="939" name="Shape 939"/>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Suponha que o banco ofereça extrato detalhado das contas e para cada tipo de conta as informações e o formato desse extrato detalhado são diferentes. Além disso, a qualquer momento o banco pode mudar os dados e o formato do extrato detalhado de um dos tipos de conta.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Neste caso, parece não fazer sentido ter um método na classe Conta para gerar extratos detalhados pois ele seria reescrito nas classes específicas sem nem ser reaproveitado.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Poderíamos, simplesmente, não definir nenhum método para gerar extratos detalhados na classe Conta. Porém, não haveria nenhuma garantia que as classes que derivam direta ou indiretamente da classe Conta implementem métodos para gerar extratos detalhados.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Mas, mesmo supondo que toda classe derivada implemente um método para gerar os extratos que desejamos, ainda não haveria nenhuma garantia em relação as assinaturas desses métodos. As classes derivadas poderiam definir métodos com nomes ou parâmetros diferentes. Isso prejudicaria a utilização dos objetos que representam as contas devido a falta de padronização das operações.</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3" name="Shape 943"/>
        <p:cNvGrpSpPr/>
        <p:nvPr/>
      </p:nvGrpSpPr>
      <p:grpSpPr>
        <a:xfrm>
          <a:off x="0" y="0"/>
          <a:ext cx="0" cy="0"/>
          <a:chOff x="0" y="0"/>
          <a:chExt cx="0" cy="0"/>
        </a:xfrm>
      </p:grpSpPr>
      <p:sp>
        <p:nvSpPr>
          <p:cNvPr id="944" name="Shape 94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Abstratos</a:t>
            </a:r>
          </a:p>
        </p:txBody>
      </p:sp>
      <p:sp>
        <p:nvSpPr>
          <p:cNvPr id="945" name="Shape 94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garantir que toda classe concreta que deriva direta ou indiretamente da classe Conta tenha uma implementação de método para gerar extratos detalhados e além disso que uma mesma assinatura de método seja utilizada, devemos utilizar o conceito de métodos abstratos.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Na classe Conta, definimos um método abstrato para gerar extratos detalhados. Um método abstrato não possui corpo (implementação).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46" name="Shape 946"/>
          <p:cNvPicPr preferRelativeResize="0"/>
          <p:nvPr/>
        </p:nvPicPr>
        <p:blipFill>
          <a:blip r:embed="rId3">
            <a:alphaModFix/>
          </a:blip>
          <a:stretch>
            <a:fillRect/>
          </a:stretch>
        </p:blipFill>
        <p:spPr>
          <a:xfrm>
            <a:off x="1866900" y="3357562"/>
            <a:ext cx="5410200" cy="142875"/>
          </a:xfrm>
          <a:prstGeom prst="rect">
            <a:avLst/>
          </a:prstGeom>
          <a:noFill/>
          <a:ln>
            <a:noFill/>
          </a:ln>
        </p:spPr>
      </p:pic>
      <p:pic>
        <p:nvPicPr>
          <p:cNvPr id="947" name="Shape 947"/>
          <p:cNvPicPr preferRelativeResize="0"/>
          <p:nvPr/>
        </p:nvPicPr>
        <p:blipFill>
          <a:blip r:embed="rId4">
            <a:alphaModFix/>
          </a:blip>
          <a:stretch>
            <a:fillRect/>
          </a:stretch>
        </p:blipFill>
        <p:spPr>
          <a:xfrm>
            <a:off x="1866900" y="3475212"/>
            <a:ext cx="5410200" cy="10001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1" name="Shape 951"/>
        <p:cNvGrpSpPr/>
        <p:nvPr/>
      </p:nvGrpSpPr>
      <p:grpSpPr>
        <a:xfrm>
          <a:off x="0" y="0"/>
          <a:ext cx="0" cy="0"/>
          <a:chOff x="0" y="0"/>
          <a:chExt cx="0" cy="0"/>
        </a:xfrm>
      </p:grpSpPr>
      <p:sp>
        <p:nvSpPr>
          <p:cNvPr id="952" name="Shape 95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Abstratos</a:t>
            </a:r>
          </a:p>
        </p:txBody>
      </p:sp>
      <p:sp>
        <p:nvSpPr>
          <p:cNvPr id="953" name="Shape 95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classes concretas que derivam direta ou indiretamente da classe Conta devem possuir uma implementação para o método ImprimeExtratoDetalhado().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Se uma classe concreta derivada da classe Conta não possuir uma implementação do método ImprimeExtratoDetalhado() ela não compilará.</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54" name="Shape 954"/>
          <p:cNvPicPr preferRelativeResize="0"/>
          <p:nvPr/>
        </p:nvPicPr>
        <p:blipFill>
          <a:blip r:embed="rId3">
            <a:alphaModFix/>
          </a:blip>
          <a:stretch>
            <a:fillRect/>
          </a:stretch>
        </p:blipFill>
        <p:spPr>
          <a:xfrm>
            <a:off x="1862125" y="2272225"/>
            <a:ext cx="5419725" cy="1885950"/>
          </a:xfrm>
          <a:prstGeom prst="rect">
            <a:avLst/>
          </a:prstGeom>
          <a:noFill/>
          <a:ln>
            <a:noFill/>
          </a:ln>
        </p:spPr>
      </p:pic>
      <p:pic>
        <p:nvPicPr>
          <p:cNvPr id="955" name="Shape 955"/>
          <p:cNvPicPr preferRelativeResize="0"/>
          <p:nvPr/>
        </p:nvPicPr>
        <p:blipFill>
          <a:blip r:embed="rId4">
            <a:alphaModFix/>
          </a:blip>
          <a:stretch>
            <a:fillRect/>
          </a:stretch>
        </p:blipFill>
        <p:spPr>
          <a:xfrm>
            <a:off x="1949150" y="5238387"/>
            <a:ext cx="5410200" cy="6572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9" name="Shape 959"/>
        <p:cNvGrpSpPr/>
        <p:nvPr/>
      </p:nvGrpSpPr>
      <p:grpSpPr>
        <a:xfrm>
          <a:off x="0" y="0"/>
          <a:ext cx="0" cy="0"/>
          <a:chOff x="0" y="0"/>
          <a:chExt cx="0" cy="0"/>
        </a:xfrm>
      </p:grpSpPr>
      <p:sp>
        <p:nvSpPr>
          <p:cNvPr id="960" name="Shape 96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NAMESPACE</a:t>
            </a:r>
          </a:p>
        </p:txBody>
      </p:sp>
      <p:sp>
        <p:nvSpPr>
          <p:cNvPr id="961" name="Shape 96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Organização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código fonte de uma aplicação é definido em diversos arquivos. Conforme a quantidade de arquivos cresce surge a necessidade de algum tipo de organização para poder encontrar os arquivos rapidamente quando for necessário modificá-los.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 ideia para organizar logicamente os arquivos de uma aplicação é bem simples e as pessoas que utilizam computadores já devem estar familiarizadas. Os arquivos são separados em pastas ou diretórios.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5" name="Shape 965"/>
        <p:cNvGrpSpPr/>
        <p:nvPr/>
      </p:nvGrpSpPr>
      <p:grpSpPr>
        <a:xfrm>
          <a:off x="0" y="0"/>
          <a:ext cx="0" cy="0"/>
          <a:chOff x="0" y="0"/>
          <a:chExt cx="0" cy="0"/>
        </a:xfrm>
      </p:grpSpPr>
      <p:sp>
        <p:nvSpPr>
          <p:cNvPr id="966" name="Shape 96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NAMESPACE</a:t>
            </a:r>
          </a:p>
        </p:txBody>
      </p:sp>
      <p:sp>
        <p:nvSpPr>
          <p:cNvPr id="967" name="Shape 967"/>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O comando namespace</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Na terminologia do C#, as pastas nas quais são organizadas as classes e interfaces de uma aplicação são chamadas de namespaces. Devemos utilizar o comando namespace para separar as classes e interfaces de uma aplicação.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É comum, para cada namespace, criar uma pasta com o mesmo nome do namespace e salvar todos os arquivos fonte que possuem classes ou interfaces desse namespace nessa pasta.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68" name="Shape 968"/>
          <p:cNvPicPr preferRelativeResize="0"/>
          <p:nvPr/>
        </p:nvPicPr>
        <p:blipFill>
          <a:blip r:embed="rId3">
            <a:alphaModFix/>
          </a:blip>
          <a:stretch>
            <a:fillRect/>
          </a:stretch>
        </p:blipFill>
        <p:spPr>
          <a:xfrm>
            <a:off x="1871650" y="3178700"/>
            <a:ext cx="5400675" cy="8953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2" name="Shape 972"/>
        <p:cNvGrpSpPr/>
        <p:nvPr/>
      </p:nvGrpSpPr>
      <p:grpSpPr>
        <a:xfrm>
          <a:off x="0" y="0"/>
          <a:ext cx="0" cy="0"/>
          <a:chOff x="0" y="0"/>
          <a:chExt cx="0" cy="0"/>
        </a:xfrm>
      </p:grpSpPr>
      <p:sp>
        <p:nvSpPr>
          <p:cNvPr id="973" name="Shape 97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NAMESPACE</a:t>
            </a:r>
          </a:p>
        </p:txBody>
      </p:sp>
      <p:sp>
        <p:nvSpPr>
          <p:cNvPr id="974" name="Shape 97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Namespaces Encadeados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Assim como as pastas de um sistema operacional, os namespaces podem ser colocados dentro de outros namespaces.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Outra maneira de encadear namespaces é utilizar o símbolo “.”.</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75" name="Shape 975"/>
          <p:cNvPicPr preferRelativeResize="0"/>
          <p:nvPr/>
        </p:nvPicPr>
        <p:blipFill>
          <a:blip r:embed="rId3">
            <a:alphaModFix/>
          </a:blip>
          <a:stretch>
            <a:fillRect/>
          </a:stretch>
        </p:blipFill>
        <p:spPr>
          <a:xfrm>
            <a:off x="1866900" y="2928937"/>
            <a:ext cx="5410200" cy="1000125"/>
          </a:xfrm>
          <a:prstGeom prst="rect">
            <a:avLst/>
          </a:prstGeom>
          <a:noFill/>
          <a:ln>
            <a:noFill/>
          </a:ln>
        </p:spPr>
      </p:pic>
      <p:pic>
        <p:nvPicPr>
          <p:cNvPr id="976" name="Shape 976"/>
          <p:cNvPicPr preferRelativeResize="0"/>
          <p:nvPr/>
        </p:nvPicPr>
        <p:blipFill>
          <a:blip r:embed="rId4">
            <a:alphaModFix/>
          </a:blip>
          <a:stretch>
            <a:fillRect/>
          </a:stretch>
        </p:blipFill>
        <p:spPr>
          <a:xfrm>
            <a:off x="1866900" y="3824287"/>
            <a:ext cx="5410200" cy="276225"/>
          </a:xfrm>
          <a:prstGeom prst="rect">
            <a:avLst/>
          </a:prstGeom>
          <a:noFill/>
          <a:ln>
            <a:noFill/>
          </a:ln>
        </p:spPr>
      </p:pic>
      <p:pic>
        <p:nvPicPr>
          <p:cNvPr id="977" name="Shape 977"/>
          <p:cNvPicPr preferRelativeResize="0"/>
          <p:nvPr/>
        </p:nvPicPr>
        <p:blipFill>
          <a:blip r:embed="rId5">
            <a:alphaModFix/>
          </a:blip>
          <a:stretch>
            <a:fillRect/>
          </a:stretch>
        </p:blipFill>
        <p:spPr>
          <a:xfrm>
            <a:off x="1866900" y="4966512"/>
            <a:ext cx="5410200" cy="9048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1" name="Shape 981"/>
        <p:cNvGrpSpPr/>
        <p:nvPr/>
      </p:nvGrpSpPr>
      <p:grpSpPr>
        <a:xfrm>
          <a:off x="0" y="0"/>
          <a:ext cx="0" cy="0"/>
          <a:chOff x="0" y="0"/>
          <a:chExt cx="0" cy="0"/>
        </a:xfrm>
      </p:grpSpPr>
      <p:sp>
        <p:nvSpPr>
          <p:cNvPr id="982" name="Shape 98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NAMESPACE</a:t>
            </a:r>
          </a:p>
        </p:txBody>
      </p:sp>
      <p:sp>
        <p:nvSpPr>
          <p:cNvPr id="983" name="Shape 98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Using</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facilitar a escrita do código fonte, podemos utilizar o comando using para não ter que repetir o nome completo de uma classe ou interface várias vezes dentro do mesmo arquivo.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Podemos utilizar vários namespaces. As declarações de using aparecem antes da declaração de qualquer namespace.</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84" name="Shape 984"/>
          <p:cNvPicPr preferRelativeResize="0"/>
          <p:nvPr/>
        </p:nvPicPr>
        <p:blipFill>
          <a:blip r:embed="rId3">
            <a:alphaModFix/>
          </a:blip>
          <a:stretch>
            <a:fillRect/>
          </a:stretch>
        </p:blipFill>
        <p:spPr>
          <a:xfrm>
            <a:off x="1866900" y="3303250"/>
            <a:ext cx="5410200" cy="123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pic>
        <p:nvPicPr>
          <p:cNvPr id="116" name="Shape 116"/>
          <p:cNvPicPr preferRelativeResize="0"/>
          <p:nvPr/>
        </p:nvPicPr>
        <p:blipFill rotWithShape="1">
          <a:blip r:embed="rId3">
            <a:alphaModFix/>
          </a:blip>
          <a:srcRect b="0" l="0" r="0" t="0"/>
          <a:stretch/>
        </p:blipFill>
        <p:spPr>
          <a:xfrm>
            <a:off x="1259632" y="2745364"/>
            <a:ext cx="6336703" cy="3275923"/>
          </a:xfrm>
          <a:prstGeom prst="rect">
            <a:avLst/>
          </a:prstGeom>
          <a:noFill/>
          <a:ln>
            <a:noFill/>
          </a:ln>
        </p:spPr>
      </p:pic>
      <p:sp>
        <p:nvSpPr>
          <p:cNvPr id="117" name="Shape 117"/>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VARIÁVEIS</a:t>
            </a:r>
          </a:p>
        </p:txBody>
      </p:sp>
      <p:sp>
        <p:nvSpPr>
          <p:cNvPr id="118" name="Shape 118"/>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Tipo Primitivos</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19" name="Shape 119"/>
          <p:cNvPicPr preferRelativeResize="0"/>
          <p:nvPr/>
        </p:nvPicPr>
        <p:blipFill rotWithShape="1">
          <a:blip r:embed="rId4">
            <a:alphaModFix/>
          </a:blip>
          <a:srcRect b="0" l="0" r="0" t="0"/>
          <a:stretch/>
        </p:blipFill>
        <p:spPr>
          <a:xfrm>
            <a:off x="1259632" y="2276872"/>
            <a:ext cx="6336703" cy="66573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8" name="Shape 988"/>
        <p:cNvGrpSpPr/>
        <p:nvPr/>
      </p:nvGrpSpPr>
      <p:grpSpPr>
        <a:xfrm>
          <a:off x="0" y="0"/>
          <a:ext cx="0" cy="0"/>
          <a:chOff x="0" y="0"/>
          <a:chExt cx="0" cy="0"/>
        </a:xfrm>
      </p:grpSpPr>
      <p:sp>
        <p:nvSpPr>
          <p:cNvPr id="989" name="Shape 98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990" name="Shape 990"/>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Como erros podem ocorrer durante a execução de uma aplicação, devemos definir como eles serão tratados. Tradicionalmente, códigos de erro são utilizados para lidar com falhas na execução de um programa.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Exceptions e SystemExceptions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Na plataforma .NET, os erros de execução são definidos por classes que derivam direta ou indiretamente da classe System.Exception. Diversos erros já estão definidos na plataforma .NET. As classes que modelam os erros pré-definidos derivam da classe System.SystemException. A seguir uma tabela com as principais classes derivadas de System.SystemException.</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91" name="Shape 991"/>
          <p:cNvPicPr preferRelativeResize="0"/>
          <p:nvPr/>
        </p:nvPicPr>
        <p:blipFill>
          <a:blip r:embed="rId3">
            <a:alphaModFix/>
          </a:blip>
          <a:stretch>
            <a:fillRect/>
          </a:stretch>
        </p:blipFill>
        <p:spPr>
          <a:xfrm>
            <a:off x="1724025" y="4802062"/>
            <a:ext cx="5695950" cy="9048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5" name="Shape 995"/>
        <p:cNvGrpSpPr/>
        <p:nvPr/>
      </p:nvGrpSpPr>
      <p:grpSpPr>
        <a:xfrm>
          <a:off x="0" y="0"/>
          <a:ext cx="0" cy="0"/>
          <a:chOff x="0" y="0"/>
          <a:chExt cx="0" cy="0"/>
        </a:xfrm>
      </p:grpSpPr>
      <p:sp>
        <p:nvSpPr>
          <p:cNvPr id="996" name="Shape 99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997" name="Shape 997"/>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Lançando erros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lançar um erro, devemos criar um objeto de qualquer classe que deriva de Exception para representar o erro que foi identificado.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Depois de criar uma exception podemos “lançar” a referência dela utilizando o comando throw. Observe o exemplo utilizando a classe System.ArgumentException que deriva indiretamente da classe System.Exception.</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998" name="Shape 998"/>
          <p:cNvPicPr preferRelativeResize="0"/>
          <p:nvPr/>
        </p:nvPicPr>
        <p:blipFill>
          <a:blip r:embed="rId3">
            <a:alphaModFix/>
          </a:blip>
          <a:stretch>
            <a:fillRect/>
          </a:stretch>
        </p:blipFill>
        <p:spPr>
          <a:xfrm>
            <a:off x="1866900" y="4514762"/>
            <a:ext cx="5410200" cy="6572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2" name="Shape 1002"/>
        <p:cNvGrpSpPr/>
        <p:nvPr/>
      </p:nvGrpSpPr>
      <p:grpSpPr>
        <a:xfrm>
          <a:off x="0" y="0"/>
          <a:ext cx="0" cy="0"/>
          <a:chOff x="0" y="0"/>
          <a:chExt cx="0" cy="0"/>
        </a:xfrm>
      </p:grpSpPr>
      <p:sp>
        <p:nvSpPr>
          <p:cNvPr id="1003" name="Shape 100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1004" name="Shape 100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Capturando erros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um determinado trecho de código, para capturar uma exception devemos utilizar o comando try-cacth.</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05" name="Shape 1005"/>
          <p:cNvPicPr preferRelativeResize="0"/>
          <p:nvPr/>
        </p:nvPicPr>
        <p:blipFill>
          <a:blip r:embed="rId3">
            <a:alphaModFix/>
          </a:blip>
          <a:stretch>
            <a:fillRect/>
          </a:stretch>
        </p:blipFill>
        <p:spPr>
          <a:xfrm>
            <a:off x="1866900" y="3272387"/>
            <a:ext cx="5410200" cy="19907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sp>
        <p:nvSpPr>
          <p:cNvPr id="1010" name="Shape 101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1011" name="Shape 1011"/>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Podemos encadear vários blocos catch para capturar exceptions de classes diferentes.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12" name="Shape 1012"/>
          <p:cNvPicPr preferRelativeResize="0"/>
          <p:nvPr/>
        </p:nvPicPr>
        <p:blipFill>
          <a:blip r:embed="rId3">
            <a:alphaModFix/>
          </a:blip>
          <a:stretch>
            <a:fillRect/>
          </a:stretch>
        </p:blipFill>
        <p:spPr>
          <a:xfrm>
            <a:off x="1866900" y="2195512"/>
            <a:ext cx="5410200" cy="24669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6" name="Shape 1016"/>
        <p:cNvGrpSpPr/>
        <p:nvPr/>
      </p:nvGrpSpPr>
      <p:grpSpPr>
        <a:xfrm>
          <a:off x="0" y="0"/>
          <a:ext cx="0" cy="0"/>
          <a:chOff x="0" y="0"/>
          <a:chExt cx="0" cy="0"/>
        </a:xfrm>
      </p:grpSpPr>
      <p:sp>
        <p:nvSpPr>
          <p:cNvPr id="1017" name="Shape 101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EXCEPTIONS</a:t>
            </a:r>
          </a:p>
        </p:txBody>
      </p:sp>
      <p:sp>
        <p:nvSpPr>
          <p:cNvPr id="1018" name="Shape 1018"/>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finally</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Se um erro acontecer no bloco try ele é abortado. Consequentemente, nem sempre todas as linhas do bloco try serão executadas. Além disso, somente um bloco catch é executado quando ocorre um erro.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alguns casos, queremos executar um trecho de código independentemente se houver erros ounão. Para isso podemos, utilizar o bloco finally.</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19" name="Shape 1019"/>
          <p:cNvPicPr preferRelativeResize="0"/>
          <p:nvPr/>
        </p:nvPicPr>
        <p:blipFill>
          <a:blip r:embed="rId3">
            <a:alphaModFix/>
          </a:blip>
          <a:stretch>
            <a:fillRect/>
          </a:stretch>
        </p:blipFill>
        <p:spPr>
          <a:xfrm>
            <a:off x="1862125" y="3996012"/>
            <a:ext cx="5419725" cy="19907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3" name="Shape 1023"/>
        <p:cNvGrpSpPr/>
        <p:nvPr/>
      </p:nvGrpSpPr>
      <p:grpSpPr>
        <a:xfrm>
          <a:off x="0" y="0"/>
          <a:ext cx="0" cy="0"/>
          <a:chOff x="0" y="0"/>
          <a:chExt cx="0" cy="0"/>
        </a:xfrm>
      </p:grpSpPr>
      <p:sp>
        <p:nvSpPr>
          <p:cNvPr id="1024" name="Shape 102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25" name="Shape 1025"/>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Crie duas Classes ContaCorrente.cs e ContaPoupanca.cs e Copie o conteúdo da classe Conta para as duas novas classes  .</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Transformar A classe Conta em uma classe abstrata e todos os metodos da classe também colocar como abstratos. e delete o construtor da classe Conta.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26" name="Shape 1026"/>
          <p:cNvPicPr preferRelativeResize="0"/>
          <p:nvPr/>
        </p:nvPicPr>
        <p:blipFill>
          <a:blip r:embed="rId3">
            <a:alphaModFix/>
          </a:blip>
          <a:stretch>
            <a:fillRect/>
          </a:stretch>
        </p:blipFill>
        <p:spPr>
          <a:xfrm>
            <a:off x="1098875" y="3113237"/>
            <a:ext cx="3052375" cy="631524"/>
          </a:xfrm>
          <a:prstGeom prst="rect">
            <a:avLst/>
          </a:prstGeom>
          <a:noFill/>
          <a:ln>
            <a:noFill/>
          </a:ln>
        </p:spPr>
      </p:pic>
      <p:pic>
        <p:nvPicPr>
          <p:cNvPr id="1027" name="Shape 1027"/>
          <p:cNvPicPr preferRelativeResize="0"/>
          <p:nvPr/>
        </p:nvPicPr>
        <p:blipFill>
          <a:blip r:embed="rId4">
            <a:alphaModFix/>
          </a:blip>
          <a:stretch>
            <a:fillRect/>
          </a:stretch>
        </p:blipFill>
        <p:spPr>
          <a:xfrm>
            <a:off x="1098877" y="4283975"/>
            <a:ext cx="5355324" cy="16530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1" name="Shape 1031"/>
        <p:cNvGrpSpPr/>
        <p:nvPr/>
      </p:nvGrpSpPr>
      <p:grpSpPr>
        <a:xfrm>
          <a:off x="0" y="0"/>
          <a:ext cx="0" cy="0"/>
          <a:chOff x="0" y="0"/>
          <a:chExt cx="0" cy="0"/>
        </a:xfrm>
      </p:grpSpPr>
      <p:sp>
        <p:nvSpPr>
          <p:cNvPr id="1032" name="Shape 103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33" name="Shape 1033"/>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Na classe ContaCorrente vamos fazer as alterações necessárias: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 classe ContaCorrente herdara a classe Conta.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No Construtor altere para o mesmo nome da Classe Atual.</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Todos Métodos adicione o comando override antes do tipo do método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34" name="Shape 1034"/>
          <p:cNvPicPr preferRelativeResize="0"/>
          <p:nvPr/>
        </p:nvPicPr>
        <p:blipFill>
          <a:blip r:embed="rId3">
            <a:alphaModFix/>
          </a:blip>
          <a:stretch>
            <a:fillRect/>
          </a:stretch>
        </p:blipFill>
        <p:spPr>
          <a:xfrm>
            <a:off x="1036576" y="3710175"/>
            <a:ext cx="3859799" cy="894725"/>
          </a:xfrm>
          <a:prstGeom prst="rect">
            <a:avLst/>
          </a:prstGeom>
          <a:noFill/>
          <a:ln>
            <a:noFill/>
          </a:ln>
        </p:spPr>
      </p:pic>
      <p:pic>
        <p:nvPicPr>
          <p:cNvPr id="1035" name="Shape 1035"/>
          <p:cNvPicPr preferRelativeResize="0"/>
          <p:nvPr/>
        </p:nvPicPr>
        <p:blipFill>
          <a:blip r:embed="rId4">
            <a:alphaModFix/>
          </a:blip>
          <a:stretch>
            <a:fillRect/>
          </a:stretch>
        </p:blipFill>
        <p:spPr>
          <a:xfrm>
            <a:off x="1036575" y="2643975"/>
            <a:ext cx="3350400" cy="435825"/>
          </a:xfrm>
          <a:prstGeom prst="rect">
            <a:avLst/>
          </a:prstGeom>
          <a:noFill/>
          <a:ln>
            <a:noFill/>
          </a:ln>
        </p:spPr>
      </p:pic>
      <p:pic>
        <p:nvPicPr>
          <p:cNvPr id="1036" name="Shape 1036"/>
          <p:cNvPicPr preferRelativeResize="0"/>
          <p:nvPr/>
        </p:nvPicPr>
        <p:blipFill>
          <a:blip r:embed="rId5">
            <a:alphaModFix/>
          </a:blip>
          <a:stretch>
            <a:fillRect/>
          </a:stretch>
        </p:blipFill>
        <p:spPr>
          <a:xfrm>
            <a:off x="1036577" y="5235277"/>
            <a:ext cx="4242599" cy="2304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0" name="Shape 1040"/>
        <p:cNvGrpSpPr/>
        <p:nvPr/>
      </p:nvGrpSpPr>
      <p:grpSpPr>
        <a:xfrm>
          <a:off x="0" y="0"/>
          <a:ext cx="0" cy="0"/>
          <a:chOff x="0" y="0"/>
          <a:chExt cx="0" cy="0"/>
        </a:xfrm>
      </p:grpSpPr>
      <p:sp>
        <p:nvSpPr>
          <p:cNvPr id="1041" name="Shape 104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42" name="Shape 1042"/>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Repita o mesmo processo da Classe Conta Corrente para a Classe ContaPoupanca: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Adicione na Classe ContaPoupanca o metodo Redimentos, esse metodo tera de buscar no arquivo app.config o valor do juros e somar no saldo atual.</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buscar um valor no arquivo aap.config temos que referenciar a classe System.Configuration como mostrado abaixo: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43" name="Shape 1043"/>
          <p:cNvPicPr preferRelativeResize="0"/>
          <p:nvPr/>
        </p:nvPicPr>
        <p:blipFill>
          <a:blip r:embed="rId3">
            <a:alphaModFix/>
          </a:blip>
          <a:stretch>
            <a:fillRect/>
          </a:stretch>
        </p:blipFill>
        <p:spPr>
          <a:xfrm>
            <a:off x="3165400" y="3562599"/>
            <a:ext cx="3003694" cy="2587899"/>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7" name="Shape 1047"/>
        <p:cNvGrpSpPr/>
        <p:nvPr/>
      </p:nvGrpSpPr>
      <p:grpSpPr>
        <a:xfrm>
          <a:off x="0" y="0"/>
          <a:ext cx="0" cy="0"/>
          <a:chOff x="0" y="0"/>
          <a:chExt cx="0" cy="0"/>
        </a:xfrm>
      </p:grpSpPr>
      <p:sp>
        <p:nvSpPr>
          <p:cNvPr id="1048" name="Shape 104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49" name="Shape 1049"/>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Na aba Assemblies -&gt; Framework, ache a classe System.Configuration marque ela e clique em OK.</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50" name="Shape 1050"/>
          <p:cNvPicPr preferRelativeResize="0"/>
          <p:nvPr/>
        </p:nvPicPr>
        <p:blipFill>
          <a:blip r:embed="rId3">
            <a:alphaModFix/>
          </a:blip>
          <a:stretch>
            <a:fillRect/>
          </a:stretch>
        </p:blipFill>
        <p:spPr>
          <a:xfrm>
            <a:off x="1499412" y="1848125"/>
            <a:ext cx="6145173" cy="42248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4" name="Shape 1054"/>
        <p:cNvGrpSpPr/>
        <p:nvPr/>
      </p:nvGrpSpPr>
      <p:grpSpPr>
        <a:xfrm>
          <a:off x="0" y="0"/>
          <a:ext cx="0" cy="0"/>
          <a:chOff x="0" y="0"/>
          <a:chExt cx="0" cy="0"/>
        </a:xfrm>
      </p:grpSpPr>
      <p:sp>
        <p:nvSpPr>
          <p:cNvPr id="1055" name="Shape 105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56" name="Shape 1056"/>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A Classe ira aparecer na pasta de Referências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utilizar essa referencia temos que colocar ela no using da classe ContaPoupanca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57" name="Shape 1057"/>
          <p:cNvPicPr preferRelativeResize="0"/>
          <p:nvPr/>
        </p:nvPicPr>
        <p:blipFill>
          <a:blip r:embed="rId3">
            <a:alphaModFix/>
          </a:blip>
          <a:stretch>
            <a:fillRect/>
          </a:stretch>
        </p:blipFill>
        <p:spPr>
          <a:xfrm>
            <a:off x="2732175" y="2018675"/>
            <a:ext cx="3006774" cy="1813249"/>
          </a:xfrm>
          <a:prstGeom prst="rect">
            <a:avLst/>
          </a:prstGeom>
          <a:noFill/>
          <a:ln>
            <a:noFill/>
          </a:ln>
        </p:spPr>
      </p:pic>
      <p:pic>
        <p:nvPicPr>
          <p:cNvPr id="1058" name="Shape 1058"/>
          <p:cNvPicPr preferRelativeResize="0"/>
          <p:nvPr/>
        </p:nvPicPr>
        <p:blipFill>
          <a:blip r:embed="rId4">
            <a:alphaModFix/>
          </a:blip>
          <a:stretch>
            <a:fillRect/>
          </a:stretch>
        </p:blipFill>
        <p:spPr>
          <a:xfrm>
            <a:off x="2006712" y="4820312"/>
            <a:ext cx="4457700" cy="94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VARIÁVEIS</a:t>
            </a:r>
          </a:p>
        </p:txBody>
      </p:sp>
      <p:sp>
        <p:nvSpPr>
          <p:cNvPr id="125" name="Shape 125"/>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Importante Nenhum tipo primitivo da linguagem C# permite o armazenamento de texto. O tipo primitivo char armazena apenas um caractere. Quando é necessário armazenar um texto, devemos utilizar o tipo string. Contudo, é importante salientar que o tipo string não é um tipo primitivo.</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2" name="Shape 1062"/>
        <p:cNvGrpSpPr/>
        <p:nvPr/>
      </p:nvGrpSpPr>
      <p:grpSpPr>
        <a:xfrm>
          <a:off x="0" y="0"/>
          <a:ext cx="0" cy="0"/>
          <a:chOff x="0" y="0"/>
          <a:chExt cx="0" cy="0"/>
        </a:xfrm>
      </p:grpSpPr>
      <p:sp>
        <p:nvSpPr>
          <p:cNvPr id="1063" name="Shape 106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64" name="Shape 1064"/>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Abra o arquivo app.config e adicione a estrutura abaixo depois da tag &lt;/startup&gt;: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Faça o método Rendimentos conforme imagem abaixo: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65" name="Shape 1065"/>
          <p:cNvPicPr preferRelativeResize="0"/>
          <p:nvPr/>
        </p:nvPicPr>
        <p:blipFill>
          <a:blip r:embed="rId3">
            <a:alphaModFix/>
          </a:blip>
          <a:stretch>
            <a:fillRect/>
          </a:stretch>
        </p:blipFill>
        <p:spPr>
          <a:xfrm>
            <a:off x="1056450" y="1715505"/>
            <a:ext cx="3195699" cy="669174"/>
          </a:xfrm>
          <a:prstGeom prst="rect">
            <a:avLst/>
          </a:prstGeom>
          <a:noFill/>
          <a:ln>
            <a:noFill/>
          </a:ln>
        </p:spPr>
      </p:pic>
      <p:pic>
        <p:nvPicPr>
          <p:cNvPr id="1066" name="Shape 1066"/>
          <p:cNvPicPr preferRelativeResize="0"/>
          <p:nvPr/>
        </p:nvPicPr>
        <p:blipFill>
          <a:blip r:embed="rId4">
            <a:alphaModFix/>
          </a:blip>
          <a:stretch>
            <a:fillRect/>
          </a:stretch>
        </p:blipFill>
        <p:spPr>
          <a:xfrm>
            <a:off x="1056450" y="3282375"/>
            <a:ext cx="6982774" cy="977149"/>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0" name="Shape 1070"/>
        <p:cNvGrpSpPr/>
        <p:nvPr/>
      </p:nvGrpSpPr>
      <p:grpSpPr>
        <a:xfrm>
          <a:off x="0" y="0"/>
          <a:ext cx="0" cy="0"/>
          <a:chOff x="0" y="0"/>
          <a:chExt cx="0" cy="0"/>
        </a:xfrm>
      </p:grpSpPr>
      <p:sp>
        <p:nvSpPr>
          <p:cNvPr id="1071" name="Shape 107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072" name="Shape 1072"/>
          <p:cNvSpPr txBox="1"/>
          <p:nvPr>
            <p:ph idx="1" type="body"/>
          </p:nvPr>
        </p:nvSpPr>
        <p:spPr>
          <a:xfrm>
            <a:off x="467550" y="1262000"/>
            <a:ext cx="80649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Agora vamos fazer alterações no método main da Classe Program.cs, repare que as contas criadas anteriormente estão com erro de compilação, pois a classe Conta é agora uma classe abstrata e não pode ser instanciada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Altere a Conta ct1 de Conta Para ContaCorrete e altere a conta ct2 para uma ContaPoupanca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Depois da linha onde executamos o método Transferir vamos chamar o método Rendimentos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rPr lang="pt-BR">
                <a:solidFill>
                  <a:schemeClr val="dk1"/>
                </a:solidFill>
              </a:rPr>
              <a:t>	Rode o programa e veja o resultado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73" name="Shape 1073"/>
          <p:cNvPicPr preferRelativeResize="0"/>
          <p:nvPr/>
        </p:nvPicPr>
        <p:blipFill>
          <a:blip r:embed="rId3">
            <a:alphaModFix/>
          </a:blip>
          <a:stretch>
            <a:fillRect/>
          </a:stretch>
        </p:blipFill>
        <p:spPr>
          <a:xfrm>
            <a:off x="933779" y="3314700"/>
            <a:ext cx="4461037" cy="303300"/>
          </a:xfrm>
          <a:prstGeom prst="rect">
            <a:avLst/>
          </a:prstGeom>
          <a:noFill/>
          <a:ln>
            <a:noFill/>
          </a:ln>
        </p:spPr>
      </p:pic>
      <p:pic>
        <p:nvPicPr>
          <p:cNvPr id="1074" name="Shape 1074"/>
          <p:cNvPicPr preferRelativeResize="0"/>
          <p:nvPr/>
        </p:nvPicPr>
        <p:blipFill>
          <a:blip r:embed="rId4">
            <a:alphaModFix/>
          </a:blip>
          <a:stretch>
            <a:fillRect/>
          </a:stretch>
        </p:blipFill>
        <p:spPr>
          <a:xfrm>
            <a:off x="933774" y="3688274"/>
            <a:ext cx="4461050" cy="241467"/>
          </a:xfrm>
          <a:prstGeom prst="rect">
            <a:avLst/>
          </a:prstGeom>
          <a:noFill/>
          <a:ln>
            <a:noFill/>
          </a:ln>
        </p:spPr>
      </p:pic>
      <p:pic>
        <p:nvPicPr>
          <p:cNvPr id="1075" name="Shape 1075"/>
          <p:cNvPicPr preferRelativeResize="0"/>
          <p:nvPr/>
        </p:nvPicPr>
        <p:blipFill>
          <a:blip r:embed="rId5">
            <a:alphaModFix/>
          </a:blip>
          <a:stretch>
            <a:fillRect/>
          </a:stretch>
        </p:blipFill>
        <p:spPr>
          <a:xfrm>
            <a:off x="1079606" y="4716125"/>
            <a:ext cx="2867425" cy="103999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9" name="Shape 1079"/>
        <p:cNvGrpSpPr/>
        <p:nvPr/>
      </p:nvGrpSpPr>
      <p:grpSpPr>
        <a:xfrm>
          <a:off x="0" y="0"/>
          <a:ext cx="0" cy="0"/>
          <a:chOff x="0" y="0"/>
          <a:chExt cx="0" cy="0"/>
        </a:xfrm>
      </p:grpSpPr>
      <p:sp>
        <p:nvSpPr>
          <p:cNvPr id="1080" name="Shape 108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5</a:t>
            </a:r>
          </a:p>
        </p:txBody>
      </p:sp>
      <p:sp>
        <p:nvSpPr>
          <p:cNvPr id="1081" name="Shape 1081"/>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p:txBody>
      </p:sp>
      <p:graphicFrame>
        <p:nvGraphicFramePr>
          <p:cNvPr id="1082" name="Shape 1082"/>
          <p:cNvGraphicFramePr/>
          <p:nvPr/>
        </p:nvGraphicFramePr>
        <p:xfrm>
          <a:off x="2815558" y="2555426"/>
          <a:ext cx="3000000" cy="3000000"/>
        </p:xfrm>
        <a:graphic>
          <a:graphicData uri="http://schemas.openxmlformats.org/drawingml/2006/table">
            <a:tbl>
              <a:tblPr>
                <a:noFill/>
                <a:tableStyleId>{61C7BB5E-0D08-4973-A180-BBA950ABF627}</a:tableStyleId>
              </a:tblPr>
              <a:tblGrid>
                <a:gridCol w="3368900"/>
              </a:tblGrid>
              <a:tr h="190500">
                <a:tc>
                  <a:txBody>
                    <a:bodyPr>
                      <a:noAutofit/>
                    </a:bodyPr>
                    <a:lstStyle/>
                    <a:p>
                      <a:pPr lvl="0" rtl="0">
                        <a:lnSpc>
                          <a:spcPct val="115000"/>
                        </a:lnSpc>
                        <a:spcBef>
                          <a:spcPts val="0"/>
                        </a:spcBef>
                        <a:buNone/>
                      </a:pPr>
                      <a:r>
                        <a:rPr b="1" lang="pt-BR" sz="1100">
                          <a:latin typeface="Calibri"/>
                          <a:ea typeface="Calibri"/>
                          <a:cs typeface="Calibri"/>
                          <a:sym typeface="Calibri"/>
                        </a:rPr>
                        <a:t>STRING</a:t>
                      </a:r>
                    </a:p>
                  </a:txBody>
                  <a:tcPr marT="91425" marB="91425" marR="28575" marL="28575" anchor="b"/>
                </a:tc>
              </a:tr>
              <a:tr h="190500">
                <a:tc>
                  <a:txBody>
                    <a:bodyPr>
                      <a:noAutofit/>
                    </a:bodyPr>
                    <a:lstStyle/>
                    <a:p>
                      <a:pPr lvl="0" rtl="0">
                        <a:lnSpc>
                          <a:spcPct val="115000"/>
                        </a:lnSpc>
                        <a:spcBef>
                          <a:spcPts val="0"/>
                        </a:spcBef>
                        <a:buNone/>
                      </a:pPr>
                      <a:r>
                        <a:rPr b="1" lang="pt-BR" sz="1100">
                          <a:latin typeface="Calibri"/>
                          <a:ea typeface="Calibri"/>
                          <a:cs typeface="Calibri"/>
                          <a:sym typeface="Calibri"/>
                        </a:rPr>
                        <a:t>ENTRADA E SAÍDA</a:t>
                      </a:r>
                    </a:p>
                  </a:txBody>
                  <a:tcPr marT="91425" marB="91425" marR="28575" marL="28575" anchor="b"/>
                </a:tc>
              </a:tr>
              <a:tr h="190500">
                <a:tc>
                  <a:txBody>
                    <a:bodyPr>
                      <a:noAutofit/>
                    </a:bodyPr>
                    <a:lstStyle/>
                    <a:p>
                      <a:pPr lvl="0" rtl="0">
                        <a:lnSpc>
                          <a:spcPct val="115000"/>
                        </a:lnSpc>
                        <a:spcBef>
                          <a:spcPts val="0"/>
                        </a:spcBef>
                        <a:buNone/>
                      </a:pPr>
                      <a:r>
                        <a:rPr b="1" lang="pt-BR" sz="1100">
                          <a:latin typeface="Calibri"/>
                          <a:ea typeface="Calibri"/>
                          <a:cs typeface="Calibri"/>
                          <a:sym typeface="Calibri"/>
                        </a:rPr>
                        <a:t>COLLECTIONS</a:t>
                      </a:r>
                    </a:p>
                  </a:txBody>
                  <a:tcPr marT="91425" marB="91425" marR="28575" marL="28575" anchor="b"/>
                </a:tc>
              </a:tr>
              <a:tr h="320050">
                <a:tc>
                  <a:txBody>
                    <a:bodyPr>
                      <a:noAutofit/>
                    </a:bodyPr>
                    <a:lstStyle/>
                    <a:p>
                      <a:pPr lvl="0" rtl="0">
                        <a:lnSpc>
                          <a:spcPct val="115000"/>
                        </a:lnSpc>
                        <a:spcBef>
                          <a:spcPts val="0"/>
                        </a:spcBef>
                        <a:buNone/>
                      </a:pPr>
                      <a:r>
                        <a:rPr b="1" lang="pt-BR" sz="1100">
                          <a:latin typeface="Calibri"/>
                          <a:ea typeface="Calibri"/>
                          <a:cs typeface="Calibri"/>
                          <a:sym typeface="Calibri"/>
                        </a:rPr>
                        <a:t>THREADS</a:t>
                      </a:r>
                    </a:p>
                  </a:txBody>
                  <a:tcPr marT="91425" marB="91425" marR="28575" marL="28575" anchor="b"/>
                </a:tc>
              </a:tr>
              <a:tr h="213325">
                <a:tc>
                  <a:txBody>
                    <a:bodyPr>
                      <a:noAutofit/>
                    </a:bodyPr>
                    <a:lstStyle/>
                    <a:p>
                      <a:pPr lvl="0" rtl="0">
                        <a:lnSpc>
                          <a:spcPct val="115000"/>
                        </a:lnSpc>
                        <a:spcBef>
                          <a:spcPts val="0"/>
                        </a:spcBef>
                        <a:buNone/>
                      </a:pPr>
                      <a:r>
                        <a:rPr b="1" lang="pt-BR" sz="1100">
                          <a:latin typeface="Calibri"/>
                          <a:ea typeface="Calibri"/>
                          <a:cs typeface="Calibri"/>
                          <a:sym typeface="Calibri"/>
                        </a:rPr>
                        <a:t>Windos Forms</a:t>
                      </a:r>
                    </a:p>
                  </a:txBody>
                  <a:tcPr marT="91425" marB="91425" marR="28575" marL="28575" anchor="b"/>
                </a:tc>
              </a:tr>
              <a:tr h="190500">
                <a:tc>
                  <a:txBody>
                    <a:bodyPr>
                      <a:noAutofit/>
                    </a:bodyPr>
                    <a:lstStyle/>
                    <a:p>
                      <a:pPr lvl="0" rtl="0">
                        <a:lnSpc>
                          <a:spcPct val="115000"/>
                        </a:lnSpc>
                        <a:spcBef>
                          <a:spcPts val="0"/>
                        </a:spcBef>
                        <a:buNone/>
                      </a:pPr>
                      <a:r>
                        <a:rPr b="1" lang="pt-BR" sz="1100">
                          <a:latin typeface="Calibri"/>
                          <a:ea typeface="Calibri"/>
                          <a:cs typeface="Calibri"/>
                          <a:sym typeface="Calibri"/>
                        </a:rPr>
                        <a:t>Web Forms</a:t>
                      </a:r>
                    </a:p>
                  </a:txBody>
                  <a:tcPr marT="91425" marB="91425" marR="28575" marL="28575" anchor="b"/>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6" name="Shape 1086"/>
        <p:cNvGrpSpPr/>
        <p:nvPr/>
      </p:nvGrpSpPr>
      <p:grpSpPr>
        <a:xfrm>
          <a:off x="0" y="0"/>
          <a:ext cx="0" cy="0"/>
          <a:chOff x="0" y="0"/>
          <a:chExt cx="0" cy="0"/>
        </a:xfrm>
      </p:grpSpPr>
      <p:sp>
        <p:nvSpPr>
          <p:cNvPr id="1087" name="Shape 108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088" name="Shape 1088"/>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lgn="l">
              <a:spcBef>
                <a:spcPts val="0"/>
              </a:spcBef>
              <a:buNone/>
            </a:pPr>
            <a:r>
              <a:rPr lang="pt-BR">
                <a:solidFill>
                  <a:schemeClr val="dk1"/>
                </a:solidFill>
              </a:rPr>
              <a:t>A classe String é utilizada em praticamente todas as aplicações .NET. Consequentemente, os programadores .NET devem conhecer bem o funcionamento dela. A documentação da classe String pode ser consultada na url </a:t>
            </a:r>
            <a:r>
              <a:rPr lang="pt-BR" u="sng">
                <a:solidFill>
                  <a:schemeClr val="hlink"/>
                </a:solidFill>
                <a:hlinkClick r:id="rId3"/>
              </a:rPr>
              <a:t>http://msdn.microsoft.com/en-us/library/system.string.aspx</a:t>
            </a:r>
            <a:r>
              <a:rPr lang="pt-BR">
                <a:solidFill>
                  <a:schemeClr val="dk1"/>
                </a:solidFill>
              </a:rPr>
              <a:t>.</a:t>
            </a:r>
          </a:p>
          <a:p>
            <a:pPr indent="457200" lvl="0" rtl="0" algn="l">
              <a:spcBef>
                <a:spcPts val="0"/>
              </a:spcBef>
              <a:buNone/>
            </a:pPr>
            <a:r>
              <a:t/>
            </a:r>
            <a:endParaRPr>
              <a:solidFill>
                <a:schemeClr val="dk1"/>
              </a:solidFill>
            </a:endParaRPr>
          </a:p>
          <a:p>
            <a:pPr indent="457200" lvl="0" rtl="0" algn="l">
              <a:spcBef>
                <a:spcPts val="0"/>
              </a:spcBef>
              <a:buNone/>
            </a:pPr>
            <a:r>
              <a:rPr b="1" lang="pt-BR">
                <a:solidFill>
                  <a:schemeClr val="dk1"/>
                </a:solidFill>
              </a:rPr>
              <a:t>Imutabilidade</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Uma característica fundamental dos objetos da classe String é que eles são imutáveis. Em outras palavras, o conteúdo de uma string não altera.</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Alguns métodos das strings podem dar a impressão errada de que o conteúdo do objeto será alterado. Por exemplo, o método ToUpper() que é utilizado para obter uma string com letras maiúsculas.</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Esse método não altera a string original, ele cria uma nova string com o conteúdo diferente.</a:t>
            </a:r>
          </a:p>
          <a:p>
            <a:pPr indent="387350" lvl="0" rtl="0" algn="l">
              <a:spcBef>
                <a:spcPts val="0"/>
              </a:spcBef>
              <a:buClr>
                <a:schemeClr val="dk1"/>
              </a:buClr>
              <a:buSzPct val="68750"/>
              <a:buFont typeface="Arial"/>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2" name="Shape 1092"/>
        <p:cNvGrpSpPr/>
        <p:nvPr/>
      </p:nvGrpSpPr>
      <p:grpSpPr>
        <a:xfrm>
          <a:off x="0" y="0"/>
          <a:ext cx="0" cy="0"/>
          <a:chOff x="0" y="0"/>
          <a:chExt cx="0" cy="0"/>
        </a:xfrm>
      </p:grpSpPr>
      <p:sp>
        <p:nvSpPr>
          <p:cNvPr id="1093" name="Shape 109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094" name="Shape 1094"/>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Métodos e Propriedades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Todos os métodos e propriedades da classe String podem ser consultados na url         http://msdn.microsoft.com/en-us/library/system.string.aspx. Discutiremos aqui o funcionamento dos principais métodos e propriedades dessa classe.</a:t>
            </a: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Length</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 propriedade Length armazena a quantidade de caracteres de uma string.</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095" name="Shape 1095"/>
          <p:cNvPicPr preferRelativeResize="0"/>
          <p:nvPr/>
        </p:nvPicPr>
        <p:blipFill>
          <a:blip r:embed="rId3">
            <a:alphaModFix/>
          </a:blip>
          <a:stretch>
            <a:fillRect/>
          </a:stretch>
        </p:blipFill>
        <p:spPr>
          <a:xfrm>
            <a:off x="1866900" y="1722800"/>
            <a:ext cx="5410200" cy="781050"/>
          </a:xfrm>
          <a:prstGeom prst="rect">
            <a:avLst/>
          </a:prstGeom>
          <a:noFill/>
          <a:ln>
            <a:noFill/>
          </a:ln>
        </p:spPr>
      </p:pic>
      <p:pic>
        <p:nvPicPr>
          <p:cNvPr id="1096" name="Shape 1096"/>
          <p:cNvPicPr preferRelativeResize="0"/>
          <p:nvPr/>
        </p:nvPicPr>
        <p:blipFill>
          <a:blip r:embed="rId4">
            <a:alphaModFix/>
          </a:blip>
          <a:stretch>
            <a:fillRect/>
          </a:stretch>
        </p:blipFill>
        <p:spPr>
          <a:xfrm>
            <a:off x="1866900" y="2718712"/>
            <a:ext cx="5410200" cy="7715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0" name="Shape 1100"/>
        <p:cNvGrpSpPr/>
        <p:nvPr/>
      </p:nvGrpSpPr>
      <p:grpSpPr>
        <a:xfrm>
          <a:off x="0" y="0"/>
          <a:ext cx="0" cy="0"/>
          <a:chOff x="0" y="0"/>
          <a:chExt cx="0" cy="0"/>
        </a:xfrm>
      </p:grpSpPr>
      <p:sp>
        <p:nvSpPr>
          <p:cNvPr id="1101" name="Shape 110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102" name="Shape 1102"/>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ToUpper()</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método ToUpper() é utilizado para obter uma cópia de uma string com letras maiúsculas.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ToLower()</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método ToLower() é utilizado para obter uma cópia de uma string com letras minúsculas.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03" name="Shape 1103"/>
          <p:cNvPicPr preferRelativeResize="0"/>
          <p:nvPr/>
        </p:nvPicPr>
        <p:blipFill>
          <a:blip r:embed="rId3">
            <a:alphaModFix/>
          </a:blip>
          <a:stretch>
            <a:fillRect/>
          </a:stretch>
        </p:blipFill>
        <p:spPr>
          <a:xfrm>
            <a:off x="1847850" y="2772750"/>
            <a:ext cx="5448300" cy="819150"/>
          </a:xfrm>
          <a:prstGeom prst="rect">
            <a:avLst/>
          </a:prstGeom>
          <a:noFill/>
          <a:ln>
            <a:noFill/>
          </a:ln>
        </p:spPr>
      </p:pic>
      <p:pic>
        <p:nvPicPr>
          <p:cNvPr id="1104" name="Shape 1104"/>
          <p:cNvPicPr preferRelativeResize="0"/>
          <p:nvPr/>
        </p:nvPicPr>
        <p:blipFill>
          <a:blip r:embed="rId4">
            <a:alphaModFix/>
          </a:blip>
          <a:stretch>
            <a:fillRect/>
          </a:stretch>
        </p:blipFill>
        <p:spPr>
          <a:xfrm>
            <a:off x="1866900" y="5026450"/>
            <a:ext cx="5410200" cy="7810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8" name="Shape 1108"/>
        <p:cNvGrpSpPr/>
        <p:nvPr/>
      </p:nvGrpSpPr>
      <p:grpSpPr>
        <a:xfrm>
          <a:off x="0" y="0"/>
          <a:ext cx="0" cy="0"/>
          <a:chOff x="0" y="0"/>
          <a:chExt cx="0" cy="0"/>
        </a:xfrm>
      </p:grpSpPr>
      <p:sp>
        <p:nvSpPr>
          <p:cNvPr id="1109" name="Shape 110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110" name="Shape 111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b="1">
              <a:solidFill>
                <a:schemeClr val="dk1"/>
              </a:solidFill>
            </a:endParaRPr>
          </a:p>
          <a:p>
            <a:pPr indent="457200" lvl="0" rtl="0">
              <a:spcBef>
                <a:spcPts val="0"/>
              </a:spcBef>
              <a:buNone/>
            </a:pPr>
            <a:r>
              <a:rPr b="1" lang="pt-BR">
                <a:solidFill>
                  <a:schemeClr val="dk1"/>
                </a:solidFill>
              </a:rPr>
              <a:t>Trim()</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método Trim() é utilizado para obter uma cópia de uma string sem os espaços em branco do</a:t>
            </a:r>
          </a:p>
          <a:p>
            <a:pPr indent="457200" lvl="0" rtl="0">
              <a:spcBef>
                <a:spcPts val="0"/>
              </a:spcBef>
              <a:buNone/>
            </a:pPr>
            <a:r>
              <a:rPr lang="pt-BR">
                <a:solidFill>
                  <a:schemeClr val="dk1"/>
                </a:solidFill>
              </a:rPr>
              <a:t>início e do final.</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387350" lvl="0" rtl="0">
              <a:spcBef>
                <a:spcPts val="0"/>
              </a:spcBef>
              <a:buClr>
                <a:schemeClr val="dk1"/>
              </a:buClr>
              <a:buSzPct val="68750"/>
              <a:buFont typeface="Arial"/>
              <a:buNone/>
            </a:pPr>
            <a:r>
              <a:rPr b="1" lang="pt-BR">
                <a:solidFill>
                  <a:schemeClr val="dk1"/>
                </a:solidFill>
              </a:rPr>
              <a:t>Split()</a:t>
            </a:r>
          </a:p>
          <a:p>
            <a:pPr indent="387350" lvl="0" rt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O método Split() divide uma string em várias de acordo com um delimitador e devolve um</a:t>
            </a:r>
          </a:p>
          <a:p>
            <a:pPr indent="-69850" lvl="0" marL="0" rtl="0">
              <a:spcBef>
                <a:spcPts val="0"/>
              </a:spcBef>
              <a:buClr>
                <a:schemeClr val="dk1"/>
              </a:buClr>
              <a:buSzPct val="68750"/>
              <a:buFont typeface="Arial"/>
              <a:buNone/>
            </a:pPr>
            <a:r>
              <a:rPr lang="pt-BR">
                <a:solidFill>
                  <a:schemeClr val="dk1"/>
                </a:solidFill>
              </a:rPr>
              <a:t>array com as strings obtidas.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11" name="Shape 1111"/>
          <p:cNvPicPr preferRelativeResize="0"/>
          <p:nvPr/>
        </p:nvPicPr>
        <p:blipFill>
          <a:blip r:embed="rId3">
            <a:alphaModFix/>
          </a:blip>
          <a:stretch>
            <a:fillRect/>
          </a:stretch>
        </p:blipFill>
        <p:spPr>
          <a:xfrm>
            <a:off x="1866900" y="2890475"/>
            <a:ext cx="5410200" cy="781050"/>
          </a:xfrm>
          <a:prstGeom prst="rect">
            <a:avLst/>
          </a:prstGeom>
          <a:noFill/>
          <a:ln>
            <a:noFill/>
          </a:ln>
        </p:spPr>
      </p:pic>
      <p:pic>
        <p:nvPicPr>
          <p:cNvPr id="1112" name="Shape 1112"/>
          <p:cNvPicPr preferRelativeResize="0"/>
          <p:nvPr/>
        </p:nvPicPr>
        <p:blipFill>
          <a:blip r:embed="rId4">
            <a:alphaModFix/>
          </a:blip>
          <a:stretch>
            <a:fillRect/>
          </a:stretch>
        </p:blipFill>
        <p:spPr>
          <a:xfrm>
            <a:off x="2068625" y="5121800"/>
            <a:ext cx="5410200" cy="11049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6" name="Shape 1116"/>
        <p:cNvGrpSpPr/>
        <p:nvPr/>
      </p:nvGrpSpPr>
      <p:grpSpPr>
        <a:xfrm>
          <a:off x="0" y="0"/>
          <a:ext cx="0" cy="0"/>
          <a:chOff x="0" y="0"/>
          <a:chExt cx="0" cy="0"/>
        </a:xfrm>
      </p:grpSpPr>
      <p:sp>
        <p:nvSpPr>
          <p:cNvPr id="1117" name="Shape 111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STRING</a:t>
            </a:r>
          </a:p>
        </p:txBody>
      </p:sp>
      <p:sp>
        <p:nvSpPr>
          <p:cNvPr id="1118" name="Shape 1118"/>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b="1">
              <a:solidFill>
                <a:schemeClr val="dk1"/>
              </a:solidFill>
            </a:endParaRPr>
          </a:p>
          <a:p>
            <a:pPr indent="457200" lvl="0" rtl="0">
              <a:spcBef>
                <a:spcPts val="0"/>
              </a:spcBef>
              <a:buNone/>
            </a:pPr>
            <a:r>
              <a:rPr b="1" lang="pt-BR">
                <a:solidFill>
                  <a:schemeClr val="dk1"/>
                </a:solidFill>
              </a:rPr>
              <a:t>Replace()</a:t>
            </a:r>
          </a:p>
          <a:p>
            <a:pPr indent="457200" lvl="0" rtl="0">
              <a:spcBef>
                <a:spcPts val="0"/>
              </a:spcBef>
              <a:buNone/>
            </a:pPr>
            <a:r>
              <a:t/>
            </a:r>
            <a:endParaRPr b="1">
              <a:solidFill>
                <a:schemeClr val="dk1"/>
              </a:solidFill>
            </a:endParaRPr>
          </a:p>
          <a:p>
            <a:pPr indent="457200" lvl="0" rtl="0">
              <a:spcBef>
                <a:spcPts val="0"/>
              </a:spcBef>
              <a:buNone/>
            </a:pPr>
            <a:r>
              <a:rPr lang="pt-BR">
                <a:solidFill>
                  <a:schemeClr val="dk1"/>
                </a:solidFill>
              </a:rPr>
              <a:t>O método Replace() cria uma cópia de uma string substituindo “pedaços” internos por outro</a:t>
            </a:r>
          </a:p>
          <a:p>
            <a:pPr indent="0" lvl="0" marL="0" rtl="0">
              <a:spcBef>
                <a:spcPts val="0"/>
              </a:spcBef>
              <a:buNone/>
            </a:pPr>
            <a:r>
              <a:rPr lang="pt-BR">
                <a:solidFill>
                  <a:schemeClr val="dk1"/>
                </a:solidFill>
              </a:rPr>
              <a:t>conteúdo.</a:t>
            </a: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a:t>
            </a:r>
          </a:p>
          <a:p>
            <a:pPr indent="0" lvl="0" marL="0" rtl="0">
              <a:spcBef>
                <a:spcPts val="0"/>
              </a:spcBef>
              <a:buNone/>
            </a:pPr>
            <a:r>
              <a:t/>
            </a:r>
            <a:endParaRPr>
              <a:solidFill>
                <a:schemeClr val="dk1"/>
              </a:solidFill>
            </a:endParaRPr>
          </a:p>
          <a:p>
            <a:pPr indent="0" lvl="0" marL="0" rtl="0">
              <a:spcBef>
                <a:spcPts val="0"/>
              </a:spcBef>
              <a:buNone/>
            </a:pPr>
            <a:r>
              <a:rPr b="1" lang="pt-BR">
                <a:solidFill>
                  <a:schemeClr val="dk1"/>
                </a:solidFill>
              </a:rPr>
              <a:t>	Substring()</a:t>
            </a:r>
          </a:p>
          <a:p>
            <a:pPr indent="0" lvl="0" marL="0" rtl="0">
              <a:spcBef>
                <a:spcPts val="0"/>
              </a:spcBef>
              <a:buNone/>
            </a:pPr>
            <a:r>
              <a:t/>
            </a:r>
            <a:endParaRPr b="1">
              <a:solidFill>
                <a:schemeClr val="dk1"/>
              </a:solidFill>
            </a:endParaRPr>
          </a:p>
          <a:p>
            <a:pPr indent="0" lvl="0" marL="0" rtl="0">
              <a:spcBef>
                <a:spcPts val="0"/>
              </a:spcBef>
              <a:buNone/>
            </a:pPr>
            <a:r>
              <a:rPr lang="pt-BR">
                <a:solidFill>
                  <a:schemeClr val="dk1"/>
                </a:solidFill>
              </a:rPr>
              <a:t>	O método Substring cria uma cópia de uma string com partes da string original</a:t>
            </a:r>
          </a:p>
          <a:p>
            <a:pPr indent="457200" lvl="0" rtl="0">
              <a:spcBef>
                <a:spcPts val="0"/>
              </a:spcBef>
              <a:buNone/>
            </a:pPr>
            <a:r>
              <a:t/>
            </a:r>
            <a:endParaRPr b="1">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19" name="Shape 1119"/>
          <p:cNvPicPr preferRelativeResize="0"/>
          <p:nvPr/>
        </p:nvPicPr>
        <p:blipFill>
          <a:blip r:embed="rId3">
            <a:alphaModFix/>
          </a:blip>
          <a:stretch>
            <a:fillRect/>
          </a:stretch>
        </p:blipFill>
        <p:spPr>
          <a:xfrm>
            <a:off x="2362187" y="2538612"/>
            <a:ext cx="4724400" cy="1000125"/>
          </a:xfrm>
          <a:prstGeom prst="rect">
            <a:avLst/>
          </a:prstGeom>
          <a:noFill/>
          <a:ln>
            <a:noFill/>
          </a:ln>
        </p:spPr>
      </p:pic>
      <p:pic>
        <p:nvPicPr>
          <p:cNvPr id="1120" name="Shape 1120"/>
          <p:cNvPicPr preferRelativeResize="0"/>
          <p:nvPr/>
        </p:nvPicPr>
        <p:blipFill>
          <a:blip r:embed="rId4">
            <a:alphaModFix/>
          </a:blip>
          <a:stretch>
            <a:fillRect/>
          </a:stretch>
        </p:blipFill>
        <p:spPr>
          <a:xfrm>
            <a:off x="2090737" y="4537600"/>
            <a:ext cx="5267325" cy="1714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4" name="Shape 1124"/>
        <p:cNvGrpSpPr/>
        <p:nvPr/>
      </p:nvGrpSpPr>
      <p:grpSpPr>
        <a:xfrm>
          <a:off x="0" y="0"/>
          <a:ext cx="0" cy="0"/>
          <a:chOff x="0" y="0"/>
          <a:chExt cx="0" cy="0"/>
        </a:xfrm>
      </p:grpSpPr>
      <p:sp>
        <p:nvSpPr>
          <p:cNvPr id="1125" name="Shape 112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ENTRADA E SAÍDA</a:t>
            </a:r>
          </a:p>
        </p:txBody>
      </p:sp>
      <p:sp>
        <p:nvSpPr>
          <p:cNvPr id="1126" name="Shape 1126"/>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Quando falamos em entrada e saída, estamos nos referindo a qualquer troca de informação entre uma aplicação e o seu exterior.</a:t>
            </a:r>
          </a:p>
          <a:p>
            <a:pPr indent="457200" lvl="0" rtl="0">
              <a:spcBef>
                <a:spcPts val="0"/>
              </a:spcBef>
              <a:buNone/>
            </a:pPr>
            <a:r>
              <a:rPr lang="pt-BR">
                <a:solidFill>
                  <a:schemeClr val="dk1"/>
                </a:solidFill>
              </a:rPr>
              <a:t>A leitura do que o usuário digita no teclado, o conteúdo obtido de um arquivo ou os dados recebidos pela rede são exemplos de entrada de dados. A impressão de mensagens no console, a escrita de texto em um arquivo ou envio de dados pela rede são exemplos de saída de dados.</a:t>
            </a:r>
          </a:p>
          <a:p>
            <a:pPr indent="457200" lvl="0" rtl="0">
              <a:spcBef>
                <a:spcPts val="0"/>
              </a:spcBef>
              <a:buNone/>
            </a:pPr>
            <a:r>
              <a:rPr lang="pt-BR">
                <a:solidFill>
                  <a:schemeClr val="dk1"/>
                </a:solidFill>
              </a:rPr>
              <a:t>A plataforma .NET oferece diversas classes e interfaces para facilitar o processo de entrada e saída.</a:t>
            </a: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Leitura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ler um texto de um arquivo, do teclado ou de qualquer outra fonte de dados, devemos criar objetos da classe System.IO.TextReader e associá-los a uma determinada fonte de dados (teclado, arquivo, rede, entre outros).</a:t>
            </a:r>
          </a:p>
          <a:p>
            <a:pPr indent="457200" lvl="0" rtl="0">
              <a:spcBef>
                <a:spcPts val="0"/>
              </a:spcBef>
              <a:buNone/>
            </a:pPr>
            <a:r>
              <a:t/>
            </a:r>
            <a:endParaRPr>
              <a:solidFill>
                <a:schemeClr val="dk1"/>
              </a:solidFill>
            </a:endParaRPr>
          </a:p>
          <a:p>
            <a:pPr indent="457200" lvl="0" rtl="0">
              <a:spcBef>
                <a:spcPts val="0"/>
              </a:spcBef>
              <a:buNone/>
            </a:pPr>
            <a:r>
              <a:t/>
            </a:r>
            <a:endParaRPr b="1">
              <a:solidFill>
                <a:schemeClr val="dk1"/>
              </a:solidFill>
            </a:endParaRPr>
          </a:p>
          <a:p>
            <a:pPr lvl="0" rtl="0">
              <a:spcBef>
                <a:spcPts val="0"/>
              </a:spcBef>
              <a:buNone/>
            </a:pPr>
            <a:r>
              <a:rPr lang="pt-BR">
                <a:solidFill>
                  <a:schemeClr val="dk1"/>
                </a:solidFill>
              </a:rPr>
              <a:t>	</a:t>
            </a:r>
          </a:p>
        </p:txBody>
      </p:sp>
      <p:pic>
        <p:nvPicPr>
          <p:cNvPr id="1127" name="Shape 1127"/>
          <p:cNvPicPr preferRelativeResize="0"/>
          <p:nvPr/>
        </p:nvPicPr>
        <p:blipFill>
          <a:blip r:embed="rId3">
            <a:alphaModFix/>
          </a:blip>
          <a:stretch>
            <a:fillRect/>
          </a:stretch>
        </p:blipFill>
        <p:spPr>
          <a:xfrm>
            <a:off x="1842275" y="5493262"/>
            <a:ext cx="5410200" cy="6572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1" name="Shape 1131"/>
        <p:cNvGrpSpPr/>
        <p:nvPr/>
      </p:nvGrpSpPr>
      <p:grpSpPr>
        <a:xfrm>
          <a:off x="0" y="0"/>
          <a:ext cx="0" cy="0"/>
          <a:chOff x="0" y="0"/>
          <a:chExt cx="0" cy="0"/>
        </a:xfrm>
      </p:grpSpPr>
      <p:sp>
        <p:nvSpPr>
          <p:cNvPr id="1132" name="Shape 113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ENTRADA E SAÍDA</a:t>
            </a:r>
          </a:p>
        </p:txBody>
      </p:sp>
      <p:sp>
        <p:nvSpPr>
          <p:cNvPr id="1133" name="Shape 1133"/>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Depois de associar um TextReader a uma fonte de dados, podemos fazer a leitura através do</a:t>
            </a:r>
          </a:p>
          <a:p>
            <a:pPr indent="0" lvl="0" marL="0" rtl="0">
              <a:spcBef>
                <a:spcPts val="0"/>
              </a:spcBef>
              <a:buNone/>
            </a:pPr>
            <a:r>
              <a:rPr lang="pt-BR">
                <a:solidFill>
                  <a:schemeClr val="dk1"/>
                </a:solidFill>
              </a:rPr>
              <a:t>método ReadLine. Esse método devolve null quando o texto acabar.</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a:t>
            </a:r>
            <a:r>
              <a:rPr b="1" lang="pt-BR">
                <a:solidFill>
                  <a:schemeClr val="dk1"/>
                </a:solidFill>
              </a:rPr>
              <a:t>Escrita</a:t>
            </a: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Para escrever um texto em um arquivo, na tela ou de qualquer outro destino de dados, devemos criar objetos da classe System.IO.TextWriter e associá-los a um determinado destino de dados (tela, arquivo, rede, entre outros).</a:t>
            </a: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34" name="Shape 1134"/>
          <p:cNvPicPr preferRelativeResize="0"/>
          <p:nvPr/>
        </p:nvPicPr>
        <p:blipFill>
          <a:blip r:embed="rId3">
            <a:alphaModFix/>
          </a:blip>
          <a:stretch>
            <a:fillRect/>
          </a:stretch>
        </p:blipFill>
        <p:spPr>
          <a:xfrm>
            <a:off x="1866900" y="2146437"/>
            <a:ext cx="5410200" cy="1019175"/>
          </a:xfrm>
          <a:prstGeom prst="rect">
            <a:avLst/>
          </a:prstGeom>
          <a:noFill/>
          <a:ln>
            <a:noFill/>
          </a:ln>
        </p:spPr>
      </p:pic>
      <p:pic>
        <p:nvPicPr>
          <p:cNvPr id="1135" name="Shape 1135"/>
          <p:cNvPicPr preferRelativeResize="0"/>
          <p:nvPr/>
        </p:nvPicPr>
        <p:blipFill>
          <a:blip r:embed="rId4">
            <a:alphaModFix/>
          </a:blip>
          <a:stretch>
            <a:fillRect/>
          </a:stretch>
        </p:blipFill>
        <p:spPr>
          <a:xfrm>
            <a:off x="1866900" y="5057462"/>
            <a:ext cx="5410200" cy="657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31" name="Shape 131"/>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 linguagem C# possui diversos operadores e os principais são categorizados da seguinte forma:</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Aritmético (+, -, *, /,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Atribuição (=, +=, -=, *=, /=,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Relacional (==, !=, &lt;=, &gt;, &gt;=)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Lógico (&amp;&amp;, ||) </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9" name="Shape 1139"/>
        <p:cNvGrpSpPr/>
        <p:nvPr/>
      </p:nvGrpSpPr>
      <p:grpSpPr>
        <a:xfrm>
          <a:off x="0" y="0"/>
          <a:ext cx="0" cy="0"/>
          <a:chOff x="0" y="0"/>
          <a:chExt cx="0" cy="0"/>
        </a:xfrm>
      </p:grpSpPr>
      <p:sp>
        <p:nvSpPr>
          <p:cNvPr id="1140" name="Shape 114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ENTRADA E SAÍDA</a:t>
            </a:r>
          </a:p>
        </p:txBody>
      </p:sp>
      <p:sp>
        <p:nvSpPr>
          <p:cNvPr id="1141" name="Shape 1141"/>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Depois de associar um TextReader a uma fonte de dados, podemos fazer a leitura através do</a:t>
            </a:r>
          </a:p>
          <a:p>
            <a:pPr indent="0" lvl="0" marL="0" rtl="0">
              <a:spcBef>
                <a:spcPts val="0"/>
              </a:spcBef>
              <a:buNone/>
            </a:pPr>
            <a:r>
              <a:rPr lang="pt-BR">
                <a:solidFill>
                  <a:schemeClr val="dk1"/>
                </a:solidFill>
              </a:rPr>
              <a:t>método ReadLine. Esse método devolve null quando o texto acabar.</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a:t>
            </a:r>
            <a:r>
              <a:rPr b="1" lang="pt-BR">
                <a:solidFill>
                  <a:schemeClr val="dk1"/>
                </a:solidFill>
              </a:rPr>
              <a:t>Escrita</a:t>
            </a:r>
          </a:p>
          <a:p>
            <a:pPr indent="0" lvl="0" marL="0" rtl="0">
              <a:spcBef>
                <a:spcPts val="0"/>
              </a:spcBef>
              <a:buNone/>
            </a:pPr>
            <a:r>
              <a:t/>
            </a:r>
            <a:endParaRPr>
              <a:solidFill>
                <a:schemeClr val="dk1"/>
              </a:solidFill>
            </a:endParaRPr>
          </a:p>
          <a:p>
            <a:pPr indent="0" lvl="0" marL="0" rtl="0">
              <a:spcBef>
                <a:spcPts val="0"/>
              </a:spcBef>
              <a:buNone/>
            </a:pPr>
            <a:r>
              <a:rPr lang="pt-BR">
                <a:solidFill>
                  <a:schemeClr val="dk1"/>
                </a:solidFill>
              </a:rPr>
              <a:t>	Para escrever um texto em um arquivo, na tela ou de qualquer outro destino de dados, devemos criar objetos da classe System.IO.TextWriter e associá-los a um determinado destino de dados (tela, arquivo, rede, entre outros).</a:t>
            </a: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42" name="Shape 1142"/>
          <p:cNvPicPr preferRelativeResize="0"/>
          <p:nvPr/>
        </p:nvPicPr>
        <p:blipFill>
          <a:blip r:embed="rId3">
            <a:alphaModFix/>
          </a:blip>
          <a:stretch>
            <a:fillRect/>
          </a:stretch>
        </p:blipFill>
        <p:spPr>
          <a:xfrm>
            <a:off x="1866900" y="2146437"/>
            <a:ext cx="5410200" cy="1019175"/>
          </a:xfrm>
          <a:prstGeom prst="rect">
            <a:avLst/>
          </a:prstGeom>
          <a:noFill/>
          <a:ln>
            <a:noFill/>
          </a:ln>
        </p:spPr>
      </p:pic>
      <p:pic>
        <p:nvPicPr>
          <p:cNvPr id="1143" name="Shape 1143"/>
          <p:cNvPicPr preferRelativeResize="0"/>
          <p:nvPr/>
        </p:nvPicPr>
        <p:blipFill>
          <a:blip r:embed="rId4">
            <a:alphaModFix/>
          </a:blip>
          <a:stretch>
            <a:fillRect/>
          </a:stretch>
        </p:blipFill>
        <p:spPr>
          <a:xfrm>
            <a:off x="1866900" y="5057462"/>
            <a:ext cx="5410200" cy="6572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7" name="Shape 1147"/>
        <p:cNvGrpSpPr/>
        <p:nvPr/>
      </p:nvGrpSpPr>
      <p:grpSpPr>
        <a:xfrm>
          <a:off x="0" y="0"/>
          <a:ext cx="0" cy="0"/>
          <a:chOff x="0" y="0"/>
          <a:chExt cx="0" cy="0"/>
        </a:xfrm>
      </p:grpSpPr>
      <p:sp>
        <p:nvSpPr>
          <p:cNvPr id="1148" name="Shape 114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ENTRADA E SAÍDA</a:t>
            </a:r>
          </a:p>
        </p:txBody>
      </p:sp>
      <p:sp>
        <p:nvSpPr>
          <p:cNvPr id="1149" name="Shape 1149"/>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Depois de associar um TextWirter a um destino de dados, podemos fazer a escrita através do</a:t>
            </a:r>
          </a:p>
          <a:p>
            <a:pPr lvl="0">
              <a:spcBef>
                <a:spcPts val="0"/>
              </a:spcBef>
              <a:buClr>
                <a:schemeClr val="dk1"/>
              </a:buClr>
              <a:buSzPct val="68750"/>
              <a:buFont typeface="Arial"/>
              <a:buNone/>
            </a:pPr>
            <a:r>
              <a:rPr lang="pt-BR">
                <a:solidFill>
                  <a:schemeClr val="dk1"/>
                </a:solidFill>
              </a:rPr>
              <a:t>método WriteLine. Para arquivos, é importante fechar o TextWriter após escrever o conteúdo.</a:t>
            </a:r>
          </a:p>
          <a:p>
            <a:pPr lvl="0" rtl="0">
              <a:spcBef>
                <a:spcPts val="0"/>
              </a:spcBef>
              <a:buNone/>
            </a:pPr>
            <a:r>
              <a:t/>
            </a:r>
            <a:endParaRPr>
              <a:solidFill>
                <a:schemeClr val="dk1"/>
              </a:solidFill>
            </a:endParaRPr>
          </a:p>
        </p:txBody>
      </p:sp>
      <p:pic>
        <p:nvPicPr>
          <p:cNvPr id="1150" name="Shape 1150"/>
          <p:cNvPicPr preferRelativeResize="0"/>
          <p:nvPr/>
        </p:nvPicPr>
        <p:blipFill>
          <a:blip r:embed="rId3">
            <a:alphaModFix/>
          </a:blip>
          <a:stretch>
            <a:fillRect/>
          </a:stretch>
        </p:blipFill>
        <p:spPr>
          <a:xfrm>
            <a:off x="1866900" y="2586750"/>
            <a:ext cx="5410200" cy="7810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4" name="Shape 1154"/>
        <p:cNvGrpSpPr/>
        <p:nvPr/>
      </p:nvGrpSpPr>
      <p:grpSpPr>
        <a:xfrm>
          <a:off x="0" y="0"/>
          <a:ext cx="0" cy="0"/>
          <a:chOff x="0" y="0"/>
          <a:chExt cx="0" cy="0"/>
        </a:xfrm>
      </p:grpSpPr>
      <p:sp>
        <p:nvSpPr>
          <p:cNvPr id="1155" name="Shape 115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56" name="Shape 1156"/>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lvl="0">
              <a:spcBef>
                <a:spcPts val="0"/>
              </a:spcBef>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Quando uma aplicação precisa manipular uma quantidade grande de dados, ela deve utilizar</a:t>
            </a:r>
          </a:p>
          <a:p>
            <a:pPr lvl="0">
              <a:spcBef>
                <a:spcPts val="0"/>
              </a:spcBef>
              <a:buClr>
                <a:schemeClr val="dk1"/>
              </a:buClr>
              <a:buSzPct val="68750"/>
              <a:buFont typeface="Arial"/>
              <a:buNone/>
            </a:pPr>
            <a:r>
              <a:rPr lang="pt-BR">
                <a:solidFill>
                  <a:schemeClr val="dk1"/>
                </a:solidFill>
              </a:rPr>
              <a:t>alguma estrutura de dados. Podemos dizer que a estrutura de dados mais básica do C# são os arrays.</a:t>
            </a:r>
          </a:p>
          <a:p>
            <a:pPr lvl="0">
              <a:spcBef>
                <a:spcPts val="0"/>
              </a:spcBef>
              <a:buClr>
                <a:schemeClr val="dk1"/>
              </a:buClr>
              <a:buSzPct val="68750"/>
              <a:buFont typeface="Arial"/>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Muitas vezes, trabalhar diretamente com arrays não é simples dado as diversas limitações que</a:t>
            </a:r>
          </a:p>
          <a:p>
            <a:pPr lvl="0">
              <a:spcBef>
                <a:spcPts val="0"/>
              </a:spcBef>
              <a:buClr>
                <a:schemeClr val="dk1"/>
              </a:buClr>
              <a:buSzPct val="68750"/>
              <a:buFont typeface="Arial"/>
              <a:buNone/>
            </a:pPr>
            <a:r>
              <a:rPr lang="pt-BR">
                <a:solidFill>
                  <a:schemeClr val="dk1"/>
                </a:solidFill>
              </a:rPr>
              <a:t>eles possuem. A limitação principal é a capacidade fixa, um array não pode ser redimensionado. Se</a:t>
            </a:r>
          </a:p>
          <a:p>
            <a:pPr lvl="0">
              <a:spcBef>
                <a:spcPts val="0"/>
              </a:spcBef>
              <a:buClr>
                <a:schemeClr val="dk1"/>
              </a:buClr>
              <a:buSzPct val="68750"/>
              <a:buFont typeface="Arial"/>
              <a:buNone/>
            </a:pPr>
            <a:r>
              <a:rPr lang="pt-BR">
                <a:solidFill>
                  <a:schemeClr val="dk1"/>
                </a:solidFill>
              </a:rPr>
              <a:t>todas as posições de um array estiverem ocupadas não podemos adicionar mais elementos. Normal-</a:t>
            </a:r>
          </a:p>
          <a:p>
            <a:pPr lvl="0">
              <a:spcBef>
                <a:spcPts val="0"/>
              </a:spcBef>
              <a:buClr>
                <a:schemeClr val="dk1"/>
              </a:buClr>
              <a:buSzPct val="68750"/>
              <a:buFont typeface="Arial"/>
              <a:buNone/>
            </a:pPr>
            <a:r>
              <a:rPr lang="pt-BR">
                <a:solidFill>
                  <a:schemeClr val="dk1"/>
                </a:solidFill>
              </a:rPr>
              <a:t>mente, criamos um outro array com maior capacidade e transferimos os elementos do array antigo</a:t>
            </a:r>
          </a:p>
          <a:p>
            <a:pPr lvl="0">
              <a:spcBef>
                <a:spcPts val="0"/>
              </a:spcBef>
              <a:buClr>
                <a:schemeClr val="dk1"/>
              </a:buClr>
              <a:buSzPct val="68750"/>
              <a:buFont typeface="Arial"/>
              <a:buNone/>
            </a:pPr>
            <a:r>
              <a:rPr lang="pt-BR">
                <a:solidFill>
                  <a:schemeClr val="dk1"/>
                </a:solidFill>
              </a:rPr>
              <a:t>para o novo.</a:t>
            </a:r>
          </a:p>
          <a:p>
            <a:pPr lv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Além disso, adicionar ou remover elementos provavelmente gera a necessidade de deslocar parte do conteúdo do array.</a:t>
            </a:r>
          </a:p>
          <a:p>
            <a:pPr lvl="0">
              <a:spcBef>
                <a:spcPts val="0"/>
              </a:spcBef>
              <a:buClr>
                <a:schemeClr val="dk1"/>
              </a:buClr>
              <a:buSzPct val="68750"/>
              <a:buFont typeface="Arial"/>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As dificuldades do trabalho com array podem ser superadas com estruturas de dados mais sofis</a:t>
            </a:r>
          </a:p>
          <a:p>
            <a:pPr lvl="0">
              <a:spcBef>
                <a:spcPts val="0"/>
              </a:spcBef>
              <a:buClr>
                <a:schemeClr val="dk1"/>
              </a:buClr>
              <a:buSzPct val="68750"/>
              <a:buFont typeface="Arial"/>
              <a:buNone/>
            </a:pPr>
            <a:r>
              <a:rPr lang="pt-BR">
                <a:solidFill>
                  <a:schemeClr val="dk1"/>
                </a:solidFill>
              </a:rPr>
              <a:t>ticadas. Na biblioteca do C#, há diversas estruturas de dados que facilitam o trabalho do desenvolvedor.</a:t>
            </a:r>
          </a:p>
          <a:p>
            <a:pPr lvl="0">
              <a:spcBef>
                <a:spcPts val="0"/>
              </a:spcBef>
              <a:buClr>
                <a:schemeClr val="dk1"/>
              </a:buClr>
              <a:buSzPct val="68750"/>
              <a:buFont typeface="Arial"/>
              <a:buNone/>
            </a:pPr>
            <a:r>
              <a:t/>
            </a:r>
            <a:endParaRPr>
              <a:solidFill>
                <a:schemeClr val="dk1"/>
              </a:solidFill>
            </a:endParaRPr>
          </a:p>
          <a:p>
            <a:pPr lvl="0">
              <a:spcBef>
                <a:spcPts val="0"/>
              </a:spcBef>
              <a:buClr>
                <a:schemeClr val="dk1"/>
              </a:buClr>
              <a:buSzPct val="68750"/>
              <a:buFont typeface="Arial"/>
              <a:buNone/>
            </a:pPr>
            <a:r>
              <a:t/>
            </a:r>
            <a:endParaRPr>
              <a:solidFill>
                <a:schemeClr val="dk1"/>
              </a:solidFill>
            </a:endParaRPr>
          </a:p>
          <a:p>
            <a:pPr lvl="0" rtl="0">
              <a:spcBef>
                <a:spcPts val="0"/>
              </a:spcBef>
              <a:buNone/>
            </a:pPr>
            <a:r>
              <a:t/>
            </a:r>
            <a:endParaRPr>
              <a:solidFill>
                <a:schemeClr val="dk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0" name="Shape 1160"/>
        <p:cNvGrpSpPr/>
        <p:nvPr/>
      </p:nvGrpSpPr>
      <p:grpSpPr>
        <a:xfrm>
          <a:off x="0" y="0"/>
          <a:ext cx="0" cy="0"/>
          <a:chOff x="0" y="0"/>
          <a:chExt cx="0" cy="0"/>
        </a:xfrm>
      </p:grpSpPr>
      <p:sp>
        <p:nvSpPr>
          <p:cNvPr id="1161" name="Shape 116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62" name="Shape 1162"/>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lvl="0">
              <a:spcBef>
                <a:spcPts val="0"/>
              </a:spcBef>
              <a:buNone/>
            </a:pPr>
            <a:r>
              <a:rPr lang="pt-BR">
                <a:solidFill>
                  <a:schemeClr val="dk1"/>
                </a:solidFill>
              </a:rPr>
              <a:t>	</a:t>
            </a:r>
          </a:p>
          <a:p>
            <a:pPr lvl="0">
              <a:spcBef>
                <a:spcPts val="0"/>
              </a:spcBef>
              <a:buNone/>
            </a:pPr>
            <a:r>
              <a:rPr lang="pt-BR">
                <a:solidFill>
                  <a:schemeClr val="dk1"/>
                </a:solidFill>
              </a:rPr>
              <a:t>	</a:t>
            </a:r>
            <a:r>
              <a:rPr b="1" lang="pt-BR">
                <a:solidFill>
                  <a:schemeClr val="dk1"/>
                </a:solidFill>
              </a:rPr>
              <a:t>Listas</a:t>
            </a:r>
          </a:p>
          <a:p>
            <a:pPr lv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As listas são estruturas de dados de armazenamento sequencial assim como os arrays. Mas,  diferentemente dos arrays, as listas não possuem capacidade fixa o que facilita bastante o trabalho.</a:t>
            </a:r>
          </a:p>
          <a:p>
            <a:pPr lvl="0">
              <a:spcBef>
                <a:spcPts val="0"/>
              </a:spcBef>
              <a:buClr>
                <a:schemeClr val="dk1"/>
              </a:buClr>
              <a:buSzPct val="68750"/>
              <a:buFont typeface="Arial"/>
              <a:buNone/>
            </a:pPr>
            <a:r>
              <a:t/>
            </a:r>
            <a:endParaRPr>
              <a:solidFill>
                <a:schemeClr val="dk1"/>
              </a:solidFill>
            </a:endParaRPr>
          </a:p>
          <a:p>
            <a:pPr indent="457200" lvl="0" rtl="0">
              <a:spcBef>
                <a:spcPts val="0"/>
              </a:spcBef>
              <a:buNone/>
            </a:pPr>
            <a:r>
              <a:rPr lang="pt-BR">
                <a:solidFill>
                  <a:schemeClr val="dk1"/>
                </a:solidFill>
              </a:rPr>
              <a:t>IList é a interface C# que define os métodos que uma lista deve implementar. A principal implementação dessa interface é a classe ArrayList.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Podemos aplicar o polimorfismo e referenciar objetos criados a partir da classe: ArrayList como</a:t>
            </a:r>
          </a:p>
          <a:p>
            <a:pPr indent="0" lvl="0" marL="0" rtl="0">
              <a:spcBef>
                <a:spcPts val="0"/>
              </a:spcBef>
              <a:buNone/>
            </a:pPr>
            <a:r>
              <a:rPr lang="pt-BR">
                <a:solidFill>
                  <a:schemeClr val="dk1"/>
                </a:solidFill>
              </a:rPr>
              <a:t>I</a:t>
            </a:r>
            <a:r>
              <a:rPr lang="pt-BR">
                <a:solidFill>
                  <a:schemeClr val="dk1"/>
                </a:solidFill>
              </a:rPr>
              <a:t>List.</a:t>
            </a:r>
          </a:p>
          <a:p>
            <a:pPr indent="387350" lvl="0" rtl="0">
              <a:spcBef>
                <a:spcPts val="0"/>
              </a:spcBef>
              <a:buClr>
                <a:schemeClr val="dk1"/>
              </a:buClr>
              <a:buSzPct val="68750"/>
              <a:buFont typeface="Arial"/>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63" name="Shape 1163"/>
          <p:cNvPicPr preferRelativeResize="0"/>
          <p:nvPr/>
        </p:nvPicPr>
        <p:blipFill>
          <a:blip r:embed="rId3">
            <a:alphaModFix/>
          </a:blip>
          <a:stretch>
            <a:fillRect/>
          </a:stretch>
        </p:blipFill>
        <p:spPr>
          <a:xfrm>
            <a:off x="1838325" y="3725850"/>
            <a:ext cx="5467350" cy="228600"/>
          </a:xfrm>
          <a:prstGeom prst="rect">
            <a:avLst/>
          </a:prstGeom>
          <a:noFill/>
          <a:ln>
            <a:noFill/>
          </a:ln>
        </p:spPr>
      </p:pic>
      <p:pic>
        <p:nvPicPr>
          <p:cNvPr id="1164" name="Shape 1164"/>
          <p:cNvPicPr preferRelativeResize="0"/>
          <p:nvPr/>
        </p:nvPicPr>
        <p:blipFill>
          <a:blip r:embed="rId4">
            <a:alphaModFix/>
          </a:blip>
          <a:stretch>
            <a:fillRect/>
          </a:stretch>
        </p:blipFill>
        <p:spPr>
          <a:xfrm>
            <a:off x="1857375" y="4968825"/>
            <a:ext cx="5429250" cy="2095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8" name="Shape 1168"/>
        <p:cNvGrpSpPr/>
        <p:nvPr/>
      </p:nvGrpSpPr>
      <p:grpSpPr>
        <a:xfrm>
          <a:off x="0" y="0"/>
          <a:ext cx="0" cy="0"/>
          <a:chOff x="0" y="0"/>
          <a:chExt cx="0" cy="0"/>
        </a:xfrm>
      </p:grpSpPr>
      <p:sp>
        <p:nvSpPr>
          <p:cNvPr id="1169" name="Shape 116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70" name="Shape 117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lvl="0" rtl="0">
              <a:spcBef>
                <a:spcPts val="0"/>
              </a:spcBef>
              <a:buNone/>
            </a:pPr>
            <a:r>
              <a:rPr lang="pt-BR">
                <a:solidFill>
                  <a:schemeClr val="dk1"/>
                </a:solidFill>
              </a:rPr>
              <a:t>	</a:t>
            </a:r>
          </a:p>
          <a:p>
            <a:pPr lvl="0" rtl="0">
              <a:spcBef>
                <a:spcPts val="0"/>
              </a:spcBef>
              <a:buNone/>
            </a:pPr>
            <a:r>
              <a:rPr lang="pt-BR">
                <a:solidFill>
                  <a:schemeClr val="dk1"/>
                </a:solidFill>
              </a:rPr>
              <a:t>	</a:t>
            </a:r>
            <a:r>
              <a:rPr b="1" lang="pt-BR">
                <a:solidFill>
                  <a:schemeClr val="dk1"/>
                </a:solidFill>
              </a:rPr>
              <a:t>Método: Add(object)</a:t>
            </a:r>
          </a:p>
          <a:p>
            <a:pPr lvl="0" rt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O método Add(object) adiciona uma referência no final da lista e aceita referências de qualquer</a:t>
            </a:r>
          </a:p>
          <a:p>
            <a:pPr lvl="0">
              <a:spcBef>
                <a:spcPts val="0"/>
              </a:spcBef>
              <a:buNone/>
            </a:pPr>
            <a:r>
              <a:rPr lang="pt-BR">
                <a:solidFill>
                  <a:schemeClr val="dk1"/>
                </a:solidFill>
              </a:rPr>
              <a:t>tipo.</a:t>
            </a: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rPr lang="pt-BR">
                <a:solidFill>
                  <a:schemeClr val="dk1"/>
                </a:solidFill>
              </a:rPr>
              <a:t>	</a:t>
            </a:r>
            <a:r>
              <a:rPr b="1" lang="pt-BR">
                <a:solidFill>
                  <a:schemeClr val="dk1"/>
                </a:solidFill>
              </a:rPr>
              <a:t>Método: Insert(int, object)</a:t>
            </a:r>
          </a:p>
          <a:p>
            <a:pPr lvl="0">
              <a:spcBef>
                <a:spcPts val="0"/>
              </a:spcBef>
              <a:buNone/>
            </a:pPr>
            <a:r>
              <a:t/>
            </a:r>
            <a:endParaRPr>
              <a:solidFill>
                <a:schemeClr val="dk1"/>
              </a:solidFill>
            </a:endParaRPr>
          </a:p>
          <a:p>
            <a:pPr indent="457200" lvl="0">
              <a:spcBef>
                <a:spcPts val="0"/>
              </a:spcBef>
              <a:buNone/>
            </a:pPr>
            <a:r>
              <a:rPr lang="pt-BR">
                <a:solidFill>
                  <a:schemeClr val="dk1"/>
                </a:solidFill>
              </a:rPr>
              <a:t>O método Insert(int, object) adiciona uma referência em uma determinada posição da lista.</a:t>
            </a:r>
          </a:p>
          <a:p>
            <a:pPr indent="457200" lvl="0">
              <a:spcBef>
                <a:spcPts val="0"/>
              </a:spcBef>
              <a:buNone/>
            </a:pPr>
            <a:r>
              <a:rPr lang="pt-BR">
                <a:solidFill>
                  <a:schemeClr val="dk1"/>
                </a:solidFill>
              </a:rPr>
              <a:t>A posição passada deve ser positiva e menor ou igual ao tamanho da lista.</a:t>
            </a:r>
          </a:p>
          <a:p>
            <a:pPr lvl="0" rtl="0">
              <a:spcBef>
                <a:spcPts val="0"/>
              </a:spcBef>
              <a:buClr>
                <a:schemeClr val="dk1"/>
              </a:buClr>
              <a:buSzPct val="68750"/>
              <a:buFont typeface="Arial"/>
              <a:buNone/>
            </a:pPr>
            <a:r>
              <a:t/>
            </a:r>
            <a:endParaRPr>
              <a:solidFill>
                <a:schemeClr val="dk1"/>
              </a:solidFill>
            </a:endParaRPr>
          </a:p>
          <a:p>
            <a:pPr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71" name="Shape 1171"/>
          <p:cNvPicPr preferRelativeResize="0"/>
          <p:nvPr/>
        </p:nvPicPr>
        <p:blipFill>
          <a:blip r:embed="rId3">
            <a:alphaModFix/>
          </a:blip>
          <a:stretch>
            <a:fillRect/>
          </a:stretch>
        </p:blipFill>
        <p:spPr>
          <a:xfrm>
            <a:off x="1866900" y="2735600"/>
            <a:ext cx="5410200" cy="400050"/>
          </a:xfrm>
          <a:prstGeom prst="rect">
            <a:avLst/>
          </a:prstGeom>
          <a:noFill/>
          <a:ln>
            <a:noFill/>
          </a:ln>
        </p:spPr>
      </p:pic>
      <p:pic>
        <p:nvPicPr>
          <p:cNvPr id="1172" name="Shape 1172"/>
          <p:cNvPicPr preferRelativeResize="0"/>
          <p:nvPr/>
        </p:nvPicPr>
        <p:blipFill>
          <a:blip r:embed="rId4">
            <a:alphaModFix/>
          </a:blip>
          <a:stretch>
            <a:fillRect/>
          </a:stretch>
        </p:blipFill>
        <p:spPr>
          <a:xfrm>
            <a:off x="1866900" y="4533050"/>
            <a:ext cx="5410200" cy="15049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6" name="Shape 1176"/>
        <p:cNvGrpSpPr/>
        <p:nvPr/>
      </p:nvGrpSpPr>
      <p:grpSpPr>
        <a:xfrm>
          <a:off x="0" y="0"/>
          <a:ext cx="0" cy="0"/>
          <a:chOff x="0" y="0"/>
          <a:chExt cx="0" cy="0"/>
        </a:xfrm>
      </p:grpSpPr>
      <p:sp>
        <p:nvSpPr>
          <p:cNvPr id="1177" name="Shape 117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78" name="Shape 1178"/>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387350" lvl="0" rtl="0">
              <a:spcBef>
                <a:spcPts val="0"/>
              </a:spcBef>
              <a:buClr>
                <a:schemeClr val="dk1"/>
              </a:buClr>
              <a:buSzPct val="68750"/>
              <a:buFont typeface="Arial"/>
              <a:buNone/>
            </a:pPr>
            <a:r>
              <a:rPr b="1" lang="pt-BR">
                <a:solidFill>
                  <a:schemeClr val="dk1"/>
                </a:solidFill>
              </a:rPr>
              <a:t>Propriedade: Count</a:t>
            </a:r>
          </a:p>
          <a:p>
            <a:pPr indent="387350" lvl="0" rt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A propriedade Count informa a quantidade de elementos armazenado na lista.</a:t>
            </a:r>
          </a:p>
          <a:p>
            <a:pPr indent="457200" lvl="0" rtl="0">
              <a:spcBef>
                <a:spcPts val="0"/>
              </a:spcBef>
              <a:buNone/>
            </a:pPr>
            <a:r>
              <a:rPr lang="pt-BR">
                <a:solidFill>
                  <a:schemeClr val="dk1"/>
                </a:solidFill>
              </a:rPr>
              <a:t>	</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387350" lvl="0" marL="0" rtl="0">
              <a:spcBef>
                <a:spcPts val="0"/>
              </a:spcBef>
              <a:buClr>
                <a:schemeClr val="dk1"/>
              </a:buClr>
              <a:buSzPct val="68750"/>
              <a:buFont typeface="Arial"/>
              <a:buNone/>
            </a:pPr>
            <a:r>
              <a:rPr b="1" lang="pt-BR">
                <a:solidFill>
                  <a:schemeClr val="dk1"/>
                </a:solidFill>
              </a:rPr>
              <a:t>Método: Clear()</a:t>
            </a:r>
          </a:p>
          <a:p>
            <a:pPr indent="387350" lvl="0" rtl="0">
              <a:spcBef>
                <a:spcPts val="0"/>
              </a:spcBef>
              <a:buClr>
                <a:schemeClr val="dk1"/>
              </a:buClr>
              <a:buSzPct val="68750"/>
              <a:buFont typeface="Arial"/>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O método Clear() remove todos os elementos da lista.</a:t>
            </a:r>
          </a:p>
          <a:p>
            <a:pPr indent="457200" lvl="0" rtl="0">
              <a:spcBef>
                <a:spcPts val="0"/>
              </a:spcBef>
              <a:buNone/>
            </a:pPr>
            <a:r>
              <a:t/>
            </a:r>
            <a:endParaRPr>
              <a:solidFill>
                <a:schemeClr val="dk1"/>
              </a:solidFill>
            </a:endParaRPr>
          </a:p>
          <a:p>
            <a:pPr lvl="0" rtl="0">
              <a:spcBef>
                <a:spcPts val="0"/>
              </a:spcBef>
              <a:buNone/>
            </a:pPr>
            <a:r>
              <a:rPr lang="pt-BR">
                <a:solidFill>
                  <a:schemeClr val="dk1"/>
                </a:solidFill>
              </a:rPr>
              <a:t>	</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p:txBody>
      </p:sp>
      <p:pic>
        <p:nvPicPr>
          <p:cNvPr id="1179" name="Shape 1179"/>
          <p:cNvPicPr preferRelativeResize="0"/>
          <p:nvPr/>
        </p:nvPicPr>
        <p:blipFill>
          <a:blip r:embed="rId3">
            <a:alphaModFix/>
          </a:blip>
          <a:stretch>
            <a:fillRect/>
          </a:stretch>
        </p:blipFill>
        <p:spPr>
          <a:xfrm>
            <a:off x="1866900" y="2512125"/>
            <a:ext cx="5410200" cy="1143000"/>
          </a:xfrm>
          <a:prstGeom prst="rect">
            <a:avLst/>
          </a:prstGeom>
          <a:noFill/>
          <a:ln>
            <a:noFill/>
          </a:ln>
        </p:spPr>
      </p:pic>
      <p:pic>
        <p:nvPicPr>
          <p:cNvPr id="1180" name="Shape 1180"/>
          <p:cNvPicPr preferRelativeResize="0"/>
          <p:nvPr/>
        </p:nvPicPr>
        <p:blipFill>
          <a:blip r:embed="rId4">
            <a:alphaModFix/>
          </a:blip>
          <a:stretch>
            <a:fillRect/>
          </a:stretch>
        </p:blipFill>
        <p:spPr>
          <a:xfrm>
            <a:off x="1866900" y="4565887"/>
            <a:ext cx="5410200" cy="17430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4" name="Shape 1184"/>
        <p:cNvGrpSpPr/>
        <p:nvPr/>
      </p:nvGrpSpPr>
      <p:grpSpPr>
        <a:xfrm>
          <a:off x="0" y="0"/>
          <a:ext cx="0" cy="0"/>
          <a:chOff x="0" y="0"/>
          <a:chExt cx="0" cy="0"/>
        </a:xfrm>
      </p:grpSpPr>
      <p:sp>
        <p:nvSpPr>
          <p:cNvPr id="1185" name="Shape 118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86" name="Shape 1186"/>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b="1" lang="pt-BR">
                <a:solidFill>
                  <a:schemeClr val="dk1"/>
                </a:solidFill>
              </a:rPr>
              <a:t>Método: Contains(object)</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verificar se um elemento está contido em uma lista, podemos utilizar o método Contains(object)</a:t>
            </a:r>
          </a:p>
          <a:p>
            <a:pPr indent="457200" lvl="0" rt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rPr lang="pt-BR">
                <a:solidFill>
                  <a:schemeClr val="dk1"/>
                </a:solidFill>
              </a:rPr>
              <a:t>	</a:t>
            </a:r>
            <a:r>
              <a:rPr b="1" lang="pt-BR">
                <a:solidFill>
                  <a:schemeClr val="dk1"/>
                </a:solidFill>
              </a:rPr>
              <a:t>Método: Remove(object)</a:t>
            </a:r>
          </a:p>
          <a:p>
            <a:pPr lvl="0">
              <a:spcBef>
                <a:spcPts val="0"/>
              </a:spcBef>
              <a:buNone/>
            </a:pPr>
            <a:r>
              <a:t/>
            </a:r>
            <a:endParaRPr>
              <a:solidFill>
                <a:schemeClr val="dk1"/>
              </a:solidFill>
            </a:endParaRPr>
          </a:p>
          <a:p>
            <a:pPr indent="457200" lvl="0" rtl="0">
              <a:spcBef>
                <a:spcPts val="0"/>
              </a:spcBef>
              <a:buNone/>
            </a:pPr>
            <a:r>
              <a:rPr lang="pt-BR">
                <a:solidFill>
                  <a:schemeClr val="dk1"/>
                </a:solidFill>
              </a:rPr>
              <a:t>Podemos retirar elementos de uma lista através do método Remove(object). Este método remove a primeira ocorrência do elemento passado como parâmetro.</a:t>
            </a:r>
          </a:p>
          <a:p>
            <a:pPr lvl="0" rtl="0">
              <a:spcBef>
                <a:spcPts val="0"/>
              </a:spcBef>
              <a:buNone/>
            </a:pPr>
            <a:r>
              <a:t/>
            </a:r>
            <a:endParaRPr>
              <a:solidFill>
                <a:schemeClr val="dk1"/>
              </a:solidFill>
            </a:endParaRPr>
          </a:p>
        </p:txBody>
      </p:sp>
      <p:pic>
        <p:nvPicPr>
          <p:cNvPr id="1187" name="Shape 1187"/>
          <p:cNvPicPr preferRelativeResize="0"/>
          <p:nvPr/>
        </p:nvPicPr>
        <p:blipFill>
          <a:blip r:embed="rId3">
            <a:alphaModFix/>
          </a:blip>
          <a:stretch>
            <a:fillRect/>
          </a:stretch>
        </p:blipFill>
        <p:spPr>
          <a:xfrm>
            <a:off x="1866900" y="2380037"/>
            <a:ext cx="5410200" cy="1266825"/>
          </a:xfrm>
          <a:prstGeom prst="rect">
            <a:avLst/>
          </a:prstGeom>
          <a:noFill/>
          <a:ln>
            <a:noFill/>
          </a:ln>
        </p:spPr>
      </p:pic>
      <p:pic>
        <p:nvPicPr>
          <p:cNvPr id="1188" name="Shape 1188"/>
          <p:cNvPicPr preferRelativeResize="0"/>
          <p:nvPr/>
        </p:nvPicPr>
        <p:blipFill>
          <a:blip r:embed="rId4">
            <a:alphaModFix/>
          </a:blip>
          <a:stretch>
            <a:fillRect/>
          </a:stretch>
        </p:blipFill>
        <p:spPr>
          <a:xfrm>
            <a:off x="1876425" y="5118350"/>
            <a:ext cx="5391150" cy="13906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2" name="Shape 1192"/>
        <p:cNvGrpSpPr/>
        <p:nvPr/>
      </p:nvGrpSpPr>
      <p:grpSpPr>
        <a:xfrm>
          <a:off x="0" y="0"/>
          <a:ext cx="0" cy="0"/>
          <a:chOff x="0" y="0"/>
          <a:chExt cx="0" cy="0"/>
        </a:xfrm>
      </p:grpSpPr>
      <p:sp>
        <p:nvSpPr>
          <p:cNvPr id="1193" name="Shape 119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194" name="Shape 1194"/>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b="1" lang="pt-BR">
                <a:solidFill>
                  <a:schemeClr val="dk1"/>
                </a:solidFill>
              </a:rPr>
              <a:t>Método: RemoveAt(int)</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Outra maneira para retirar elementos de uma lista através do método RemoveAt(int).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Propriedade: Item</a:t>
            </a:r>
          </a:p>
          <a:p>
            <a:pPr indent="457200" lvl="0" rtl="0">
              <a:spcBef>
                <a:spcPts val="0"/>
              </a:spcBef>
              <a:buNone/>
            </a:pPr>
            <a:r>
              <a:t/>
            </a:r>
            <a:endParaRPr b="1">
              <a:solidFill>
                <a:schemeClr val="dk1"/>
              </a:solidFill>
            </a:endParaRPr>
          </a:p>
          <a:p>
            <a:pPr indent="457200" lvl="0" rtl="0">
              <a:spcBef>
                <a:spcPts val="0"/>
              </a:spcBef>
              <a:buNone/>
            </a:pPr>
            <a:r>
              <a:rPr lang="pt-BR">
                <a:solidFill>
                  <a:schemeClr val="dk1"/>
                </a:solidFill>
              </a:rPr>
              <a:t>Para recuperar um elemento de uma determinada posição de uma lista podemos utilizar a propriedade Item. Com esta propriedade, podemos utilizar a seguinte sintaxe para acessar um elemento numa determinada posição: myList[posicao]</a:t>
            </a:r>
          </a:p>
          <a:p>
            <a:pPr indent="457200" lvl="0" rtl="0">
              <a:spcBef>
                <a:spcPts val="0"/>
              </a:spcBef>
              <a:buNone/>
            </a:pPr>
            <a:r>
              <a:t/>
            </a:r>
            <a:endParaRPr b="1">
              <a:solidFill>
                <a:schemeClr val="dk1"/>
              </a:solidFill>
            </a:endParaRPr>
          </a:p>
          <a:p>
            <a:pPr indent="457200" lvl="0" rtl="0">
              <a:spcBef>
                <a:spcPts val="0"/>
              </a:spcBef>
              <a:buNone/>
            </a:pPr>
            <a:r>
              <a:t/>
            </a:r>
            <a:endParaRPr>
              <a:solidFill>
                <a:schemeClr val="dk1"/>
              </a:solidFill>
            </a:endParaRPr>
          </a:p>
        </p:txBody>
      </p:sp>
      <p:pic>
        <p:nvPicPr>
          <p:cNvPr id="1195" name="Shape 1195"/>
          <p:cNvPicPr preferRelativeResize="0"/>
          <p:nvPr/>
        </p:nvPicPr>
        <p:blipFill>
          <a:blip r:embed="rId3">
            <a:alphaModFix/>
          </a:blip>
          <a:stretch>
            <a:fillRect/>
          </a:stretch>
        </p:blipFill>
        <p:spPr>
          <a:xfrm>
            <a:off x="1871662" y="2207400"/>
            <a:ext cx="5400675" cy="1390650"/>
          </a:xfrm>
          <a:prstGeom prst="rect">
            <a:avLst/>
          </a:prstGeom>
          <a:noFill/>
          <a:ln>
            <a:noFill/>
          </a:ln>
        </p:spPr>
      </p:pic>
      <p:pic>
        <p:nvPicPr>
          <p:cNvPr id="1196" name="Shape 1196"/>
          <p:cNvPicPr preferRelativeResize="0"/>
          <p:nvPr/>
        </p:nvPicPr>
        <p:blipFill>
          <a:blip r:embed="rId4">
            <a:alphaModFix/>
          </a:blip>
          <a:stretch>
            <a:fillRect/>
          </a:stretch>
        </p:blipFill>
        <p:spPr>
          <a:xfrm>
            <a:off x="1871675" y="5299837"/>
            <a:ext cx="5410200" cy="6000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0" name="Shape 1200"/>
        <p:cNvGrpSpPr/>
        <p:nvPr/>
      </p:nvGrpSpPr>
      <p:grpSpPr>
        <a:xfrm>
          <a:off x="0" y="0"/>
          <a:ext cx="0" cy="0"/>
          <a:chOff x="0" y="0"/>
          <a:chExt cx="0" cy="0"/>
        </a:xfrm>
      </p:grpSpPr>
      <p:sp>
        <p:nvSpPr>
          <p:cNvPr id="1201" name="Shape 120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202" name="Shape 1202"/>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b="1" lang="pt-BR">
                <a:solidFill>
                  <a:schemeClr val="dk1"/>
                </a:solidFill>
              </a:rPr>
              <a:t>Método: IndexOf(object)</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descobrir o índice da primeira ocorrência de um determinado elemento podemos utilizar o</a:t>
            </a:r>
          </a:p>
          <a:p>
            <a:pPr indent="0" lvl="0" marL="0" rtl="0">
              <a:spcBef>
                <a:spcPts val="0"/>
              </a:spcBef>
              <a:buNone/>
            </a:pPr>
            <a:r>
              <a:rPr lang="pt-BR">
                <a:solidFill>
                  <a:schemeClr val="dk1"/>
                </a:solidFill>
              </a:rPr>
              <a:t>m</a:t>
            </a:r>
            <a:r>
              <a:rPr lang="pt-BR">
                <a:solidFill>
                  <a:schemeClr val="dk1"/>
                </a:solidFill>
              </a:rPr>
              <a:t>étodo IndexOf(object).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b="1">
              <a:solidFill>
                <a:schemeClr val="dk1"/>
              </a:solidFill>
            </a:endParaRPr>
          </a:p>
          <a:p>
            <a:pPr indent="457200" lvl="0" rtl="0">
              <a:spcBef>
                <a:spcPts val="0"/>
              </a:spcBef>
              <a:buNone/>
            </a:pPr>
            <a:r>
              <a:rPr b="1" lang="pt-BR">
                <a:solidFill>
                  <a:schemeClr val="dk1"/>
                </a:solidFill>
              </a:rPr>
              <a:t>Generics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listas armazenam referências de qualquer tipo. Dessa forma, quando recuperamos um elemento de uma lista temos que trabalhar com referências do tipo object.</a:t>
            </a:r>
          </a:p>
          <a:p>
            <a:pPr indent="457200" lvl="0" rtl="0">
              <a:spcBef>
                <a:spcPts val="0"/>
              </a:spcBef>
              <a:buNone/>
            </a:pPr>
            <a:r>
              <a:t/>
            </a:r>
            <a:endParaRPr>
              <a:solidFill>
                <a:schemeClr val="dk1"/>
              </a:solidFill>
            </a:endParaRPr>
          </a:p>
        </p:txBody>
      </p:sp>
      <p:pic>
        <p:nvPicPr>
          <p:cNvPr id="1203" name="Shape 1203"/>
          <p:cNvPicPr preferRelativeResize="0"/>
          <p:nvPr/>
        </p:nvPicPr>
        <p:blipFill>
          <a:blip r:embed="rId3">
            <a:alphaModFix/>
          </a:blip>
          <a:stretch>
            <a:fillRect/>
          </a:stretch>
        </p:blipFill>
        <p:spPr>
          <a:xfrm>
            <a:off x="1866900" y="2578000"/>
            <a:ext cx="5410200" cy="781050"/>
          </a:xfrm>
          <a:prstGeom prst="rect">
            <a:avLst/>
          </a:prstGeom>
          <a:noFill/>
          <a:ln>
            <a:noFill/>
          </a:ln>
        </p:spPr>
      </p:pic>
      <p:pic>
        <p:nvPicPr>
          <p:cNvPr id="1204" name="Shape 1204"/>
          <p:cNvPicPr preferRelativeResize="0"/>
          <p:nvPr/>
        </p:nvPicPr>
        <p:blipFill>
          <a:blip r:embed="rId4">
            <a:alphaModFix/>
          </a:blip>
          <a:stretch>
            <a:fillRect/>
          </a:stretch>
        </p:blipFill>
        <p:spPr>
          <a:xfrm>
            <a:off x="1847025" y="4888175"/>
            <a:ext cx="5400675" cy="10287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sp>
        <p:nvSpPr>
          <p:cNvPr id="1209" name="Shape 120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210" name="Shape 121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Porém, normalmente, precisamos tratar os objetos de forma específica pois queremos ter acesso aos métodos específicos desses objetos. Nesses casos, devemos fazer casting nas referências.</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casting de referência é arriscado pois em tempo de compilação não temos garantia que ele está correto. Dessa forma, corremos o risco de obter um erro de execução.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ter certeza da tipagem dos objetos em tempo de compilação, devemos aplicar o recurso do Generics. Com este recurso podemos determinar o tipo de objeto que queremos armazenar em uma coleção no momento em que ela é criada. A partir daí, o compilador não permitirá que elementos não compatíveis com o tipo escolhido sejam adicionados na coleção. Isso garante o tipo do elemento no momento em que ele é recuperado da coleção e elimina a necessidade de casting.</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11" name="Shape 1211"/>
          <p:cNvPicPr preferRelativeResize="0"/>
          <p:nvPr/>
        </p:nvPicPr>
        <p:blipFill>
          <a:blip r:embed="rId3">
            <a:alphaModFix/>
          </a:blip>
          <a:stretch>
            <a:fillRect/>
          </a:stretch>
        </p:blipFill>
        <p:spPr>
          <a:xfrm>
            <a:off x="1866900" y="2117425"/>
            <a:ext cx="5410200" cy="114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37" name="Shape 137"/>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Aritmético:</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Subtração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Multiplicação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Divisão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Módulo %</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38" name="Shape 138"/>
          <p:cNvPicPr preferRelativeResize="0"/>
          <p:nvPr/>
        </p:nvPicPr>
        <p:blipFill rotWithShape="1">
          <a:blip r:embed="rId3">
            <a:alphaModFix/>
          </a:blip>
          <a:srcRect b="0" l="0" r="33020" t="0"/>
          <a:stretch/>
        </p:blipFill>
        <p:spPr>
          <a:xfrm>
            <a:off x="611548" y="3645025"/>
            <a:ext cx="7677600" cy="21579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5" name="Shape 1215"/>
        <p:cNvGrpSpPr/>
        <p:nvPr/>
      </p:nvGrpSpPr>
      <p:grpSpPr>
        <a:xfrm>
          <a:off x="0" y="0"/>
          <a:ext cx="0" cy="0"/>
          <a:chOff x="0" y="0"/>
          <a:chExt cx="0" cy="0"/>
        </a:xfrm>
      </p:grpSpPr>
      <p:sp>
        <p:nvSpPr>
          <p:cNvPr id="1216" name="Shape 121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COLLECTIONS</a:t>
            </a:r>
          </a:p>
        </p:txBody>
      </p:sp>
      <p:sp>
        <p:nvSpPr>
          <p:cNvPr id="1217" name="Shape 1217"/>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classes que contém o recurso Generics fazem parte do namespace System.Collections.Generic.</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 classe genérica equivalente a ArrayList é a List. Outra implementação importante de listas genéricas é a LinkedList.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18" name="Shape 1218"/>
          <p:cNvPicPr preferRelativeResize="0"/>
          <p:nvPr/>
        </p:nvPicPr>
        <p:blipFill>
          <a:blip r:embed="rId3">
            <a:alphaModFix/>
          </a:blip>
          <a:stretch>
            <a:fillRect/>
          </a:stretch>
        </p:blipFill>
        <p:spPr>
          <a:xfrm>
            <a:off x="1842275" y="3440725"/>
            <a:ext cx="5410200" cy="21145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2" name="Shape 1222"/>
        <p:cNvGrpSpPr/>
        <p:nvPr/>
      </p:nvGrpSpPr>
      <p:grpSpPr>
        <a:xfrm>
          <a:off x="0" y="0"/>
          <a:ext cx="0" cy="0"/>
          <a:chOff x="0" y="0"/>
          <a:chExt cx="0" cy="0"/>
        </a:xfrm>
      </p:grpSpPr>
      <p:sp>
        <p:nvSpPr>
          <p:cNvPr id="1223" name="Shape 122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24" name="Shape 1224"/>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Se pensarmos nos programas que utilizamos comumente no dia a dia, conseguiremos chegar</a:t>
            </a:r>
          </a:p>
          <a:p>
            <a:pPr indent="0" lvl="0" marL="0" rtl="0">
              <a:spcBef>
                <a:spcPts val="0"/>
              </a:spcBef>
              <a:buNone/>
            </a:pPr>
            <a:r>
              <a:rPr lang="pt-BR">
                <a:solidFill>
                  <a:schemeClr val="dk1"/>
                </a:solidFill>
              </a:rPr>
              <a:t>a seguinte conclusão: um programa executa um conjunto de tarefas relativamente independentes entre si. Por exemplo, um navegador pode baixar vários arquivos diferentes além de permitir a navegação. Um software de visualização de vídeos além de reproduzir imagens também reproduzir</a:t>
            </a:r>
          </a:p>
          <a:p>
            <a:pPr indent="0" lvl="0" marL="0" rtl="0">
              <a:spcBef>
                <a:spcPts val="0"/>
              </a:spcBef>
              <a:buNone/>
            </a:pPr>
            <a:r>
              <a:rPr lang="pt-BR">
                <a:solidFill>
                  <a:schemeClr val="dk1"/>
                </a:solidFill>
              </a:rPr>
              <a:t>sons.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Se pensarmos em sistemas corporativos, também chegamos na mesma conclusão: um sistema</a:t>
            </a:r>
          </a:p>
          <a:p>
            <a:pPr indent="0" lvl="0" marL="0" rtl="0">
              <a:spcBef>
                <a:spcPts val="0"/>
              </a:spcBef>
              <a:buNone/>
            </a:pPr>
            <a:r>
              <a:rPr lang="pt-BR">
                <a:solidFill>
                  <a:schemeClr val="dk1"/>
                </a:solidFill>
              </a:rPr>
              <a:t>corporativo executa um conjunto de tarefas relativamente independentes entre si. Por exemplo, dois</a:t>
            </a:r>
          </a:p>
          <a:p>
            <a:pPr indent="0" lvl="0" marL="0" rtl="0">
              <a:spcBef>
                <a:spcPts val="0"/>
              </a:spcBef>
              <a:buNone/>
            </a:pPr>
            <a:r>
              <a:rPr lang="pt-BR">
                <a:solidFill>
                  <a:schemeClr val="dk1"/>
                </a:solidFill>
              </a:rPr>
              <a:t>ou mais usuários acessando o mesmo sistema para fazer coisas diferentes.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Já que um programa ou um sistema corporativo executa tarefas relativamente independentes entre si podemos pensar em executá-las simultaneamente. A primeira grande limitação para executar tarefas simultaneamente é a quantidade de unidades de processamento (cpu’s) disponíveis.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geral, a regra para saber quantas tarefas podemos executar simultaneamente é bem simples: se temos N unidades de processamento podemos executar no máximo N tarefas. Uma exceção a essa regra ocorre quando a tecnologia hyperthreading é aplicada. Essa tecnologia permite o aproveitamento do tempo ocioso de uma cpu.</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Geralmente, a quantidade de tarefas que desejamos executar é maior do que a quantidades de</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cpu’s. Supondo que as tarefas sejam executadas sem interrupção do começo até o fim então com alta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probabilidade teríamos constantemente um cenário com todas as cpu’s ocupadas com tarefas gran-</a:t>
            </a:r>
          </a:p>
          <a:p>
            <a:pPr indent="457200" lvl="0" rtl="0">
              <a:spcBef>
                <a:spcPts val="0"/>
              </a:spcBef>
              <a:buNone/>
            </a:pPr>
            <a:r>
              <a:rPr lang="pt-BR">
                <a:solidFill>
                  <a:schemeClr val="dk1"/>
                </a:solidFill>
              </a:rPr>
              <a:t>des e demoradas e diversas tarefas menores que poderiam ser executadas rapidamente esperando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uma fila. Esse cenário não é adequado para sistema com alta interatividade com usuários pois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diminui a sua responsividade (o efeito de uma ação do usuário demora).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aumentar a responsividade das aplicações, o sistema operacional faz um revezamento das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tarefas que precisam executar. Isso evita que tarefas demoradas travem a utilização das cpu’s tor-</a:t>
            </a:r>
          </a:p>
          <a:p>
            <a:pPr indent="457200" lvl="0" rtl="0">
              <a:spcBef>
                <a:spcPts val="0"/>
              </a:spcBef>
              <a:buNone/>
            </a:pPr>
            <a:r>
              <a:rPr lang="pt-BR">
                <a:solidFill>
                  <a:schemeClr val="dk1"/>
                </a:solidFill>
              </a:rPr>
              <a:t>nando a interatividade mais satisfatória.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trabalho do desenvolvedor é definir quais são as tarefas que uma aplicação deve realizar e</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determinar quando elas devem executar.</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Definindo Tarefas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tarefas que uma aplicação .NET deve executar são definidas através de métodos. Por exemplo,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suponha que a primeira tarefa da nossa aplicação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8" name="Shape 1228"/>
        <p:cNvGrpSpPr/>
        <p:nvPr/>
      </p:nvGrpSpPr>
      <p:grpSpPr>
        <a:xfrm>
          <a:off x="0" y="0"/>
          <a:ext cx="0" cy="0"/>
          <a:chOff x="0" y="0"/>
          <a:chExt cx="0" cy="0"/>
        </a:xfrm>
      </p:grpSpPr>
      <p:sp>
        <p:nvSpPr>
          <p:cNvPr id="1229" name="Shape 122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30" name="Shape 123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Geralmente, a quantidade de tarefas que desejamos executar é maior do que a quantidades de</a:t>
            </a:r>
          </a:p>
          <a:p>
            <a:pPr indent="0" lvl="0" marL="0" rtl="0">
              <a:spcBef>
                <a:spcPts val="0"/>
              </a:spcBef>
              <a:buNone/>
            </a:pPr>
            <a:r>
              <a:rPr lang="pt-BR">
                <a:solidFill>
                  <a:schemeClr val="dk1"/>
                </a:solidFill>
              </a:rPr>
              <a:t>cpu’s. Supondo que as tarefas sejam executadas sem interrupção do começo até o fim então com alta</a:t>
            </a:r>
          </a:p>
          <a:p>
            <a:pPr indent="0" lvl="0" marL="0" rtl="0">
              <a:spcBef>
                <a:spcPts val="0"/>
              </a:spcBef>
              <a:buNone/>
            </a:pPr>
            <a:r>
              <a:rPr lang="pt-BR">
                <a:solidFill>
                  <a:schemeClr val="dk1"/>
                </a:solidFill>
              </a:rPr>
              <a:t>probabilidade teríamos constantemente um cenário com todas as cpu’s ocupadas com tarefas grandes e demoradas e diversas tarefas menores que poderiam ser executadas rapidamente esperando em uma fila. Esse cenário não é adequado para sistema com alta interatividade com usuários pois diminui a sua responsividade (o efeito de uma ação do usuário demora).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Para aumentar a responsividade das aplicações, o sistema operacional faz um revezamento das</a:t>
            </a:r>
          </a:p>
          <a:p>
            <a:pPr indent="0" lvl="0" marL="0" rtl="0">
              <a:spcBef>
                <a:spcPts val="0"/>
              </a:spcBef>
              <a:buNone/>
            </a:pPr>
            <a:r>
              <a:rPr lang="pt-BR">
                <a:solidFill>
                  <a:schemeClr val="dk1"/>
                </a:solidFill>
              </a:rPr>
              <a:t>tarefas que precisam executar. Isso evita que tarefas demoradas travem a utilização das cpu’s tornando a interatividade mais satisfatória.</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O trabalho do desenvolvedor é definir quais são as tarefas que uma aplicação deve realizar e</a:t>
            </a:r>
          </a:p>
          <a:p>
            <a:pPr indent="0" lvl="0" marL="0" rtl="0">
              <a:spcBef>
                <a:spcPts val="0"/>
              </a:spcBef>
              <a:buNone/>
            </a:pPr>
            <a:r>
              <a:rPr lang="pt-BR">
                <a:solidFill>
                  <a:schemeClr val="dk1"/>
                </a:solidFill>
              </a:rPr>
              <a:t>determinar quando elas devem executar.</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Definindo Tarefas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tarefas que uma aplicação .NET deve executar são definidas através de métodos. Por exemplo,</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suponha que a primeira tarefa da nossa aplicação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4" name="Shape 1234"/>
        <p:cNvGrpSpPr/>
        <p:nvPr/>
      </p:nvGrpSpPr>
      <p:grpSpPr>
        <a:xfrm>
          <a:off x="0" y="0"/>
          <a:ext cx="0" cy="0"/>
          <a:chOff x="0" y="0"/>
          <a:chExt cx="0" cy="0"/>
        </a:xfrm>
      </p:grpSpPr>
      <p:sp>
        <p:nvSpPr>
          <p:cNvPr id="1235" name="Shape 123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36" name="Shape 1236"/>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rPr b="1" lang="pt-BR">
                <a:solidFill>
                  <a:schemeClr val="dk1"/>
                </a:solidFill>
              </a:rPr>
              <a:t>Definindo Tarefas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tarefas que uma aplicação .NET deve executar são definidas através de métodos. Por exemplo, suponha que a primeira tarefa da nossa aplicação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Em outra tarefa podemos imprimir a palavra “K31”.</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37" name="Shape 1237"/>
          <p:cNvPicPr preferRelativeResize="0"/>
          <p:nvPr/>
        </p:nvPicPr>
        <p:blipFill>
          <a:blip r:embed="rId3">
            <a:alphaModFix/>
          </a:blip>
          <a:stretch>
            <a:fillRect/>
          </a:stretch>
        </p:blipFill>
        <p:spPr>
          <a:xfrm>
            <a:off x="1866900" y="2863212"/>
            <a:ext cx="5410200" cy="638175"/>
          </a:xfrm>
          <a:prstGeom prst="rect">
            <a:avLst/>
          </a:prstGeom>
          <a:noFill/>
          <a:ln>
            <a:noFill/>
          </a:ln>
        </p:spPr>
      </p:pic>
      <p:pic>
        <p:nvPicPr>
          <p:cNvPr id="1238" name="Shape 1238"/>
          <p:cNvPicPr preferRelativeResize="0"/>
          <p:nvPr/>
        </p:nvPicPr>
        <p:blipFill>
          <a:blip r:embed="rId4">
            <a:alphaModFix/>
          </a:blip>
          <a:stretch>
            <a:fillRect/>
          </a:stretch>
        </p:blipFill>
        <p:spPr>
          <a:xfrm>
            <a:off x="1866900" y="3448050"/>
            <a:ext cx="5410200" cy="266700"/>
          </a:xfrm>
          <a:prstGeom prst="rect">
            <a:avLst/>
          </a:prstGeom>
          <a:noFill/>
          <a:ln>
            <a:noFill/>
          </a:ln>
        </p:spPr>
      </p:pic>
      <p:pic>
        <p:nvPicPr>
          <p:cNvPr id="1239" name="Shape 1239"/>
          <p:cNvPicPr preferRelativeResize="0"/>
          <p:nvPr/>
        </p:nvPicPr>
        <p:blipFill>
          <a:blip r:embed="rId5">
            <a:alphaModFix/>
          </a:blip>
          <a:stretch>
            <a:fillRect/>
          </a:stretch>
        </p:blipFill>
        <p:spPr>
          <a:xfrm>
            <a:off x="1866900" y="4593025"/>
            <a:ext cx="5410200" cy="8953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3" name="Shape 1243"/>
        <p:cNvGrpSpPr/>
        <p:nvPr/>
      </p:nvGrpSpPr>
      <p:grpSpPr>
        <a:xfrm>
          <a:off x="0" y="0"/>
          <a:ext cx="0" cy="0"/>
          <a:chOff x="0" y="0"/>
          <a:chExt cx="0" cy="0"/>
        </a:xfrm>
      </p:grpSpPr>
      <p:sp>
        <p:nvSpPr>
          <p:cNvPr id="1244" name="Shape 124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45" name="Shape 1245"/>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Executando Tarefas</a:t>
            </a: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As tarefas são executadas “dentro” de objetos da classe System.Threading.Thread. Para cada</a:t>
            </a:r>
          </a:p>
          <a:p>
            <a:pPr indent="0" lvl="0" marL="0" rtl="0">
              <a:spcBef>
                <a:spcPts val="0"/>
              </a:spcBef>
              <a:buNone/>
            </a:pPr>
            <a:r>
              <a:rPr lang="pt-BR">
                <a:solidFill>
                  <a:schemeClr val="dk1"/>
                </a:solidFill>
              </a:rPr>
              <a:t>tarefa que desejamos executar, devemos criar um objeto da classe Thread e associá-lo ao método</a:t>
            </a:r>
          </a:p>
          <a:p>
            <a:pPr indent="0" lvl="0" marL="0" rtl="0">
              <a:spcBef>
                <a:spcPts val="0"/>
              </a:spcBef>
              <a:buNone/>
            </a:pPr>
            <a:r>
              <a:rPr lang="pt-BR">
                <a:solidFill>
                  <a:schemeClr val="dk1"/>
                </a:solidFill>
              </a:rPr>
              <a:t>que define a tarefa.</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rPr lang="pt-BR">
                <a:solidFill>
                  <a:schemeClr val="dk1"/>
                </a:solidFill>
              </a:rPr>
              <a:t>Depois de associar uma tarefa (método que define o que queremos executar) a um objeto da</a:t>
            </a:r>
          </a:p>
          <a:p>
            <a:pPr indent="0" lvl="0" marL="0" rtl="0">
              <a:spcBef>
                <a:spcPts val="0"/>
              </a:spcBef>
              <a:buNone/>
            </a:pPr>
            <a:r>
              <a:rPr lang="pt-BR">
                <a:solidFill>
                  <a:schemeClr val="dk1"/>
                </a:solidFill>
              </a:rPr>
              <a:t>classe Thread, devemos “disparar” a execução da thread através do método Start().</a:t>
            </a:r>
          </a:p>
          <a:p>
            <a:pPr indent="457200" lvl="0" rtl="0">
              <a:spcBef>
                <a:spcPts val="0"/>
              </a:spcBef>
              <a:buNone/>
            </a:pPr>
            <a:r>
              <a:t/>
            </a:r>
            <a:endParaRPr>
              <a:solidFill>
                <a:schemeClr val="dk1"/>
              </a:solidFill>
            </a:endParaRPr>
          </a:p>
        </p:txBody>
      </p:sp>
      <p:pic>
        <p:nvPicPr>
          <p:cNvPr id="1246" name="Shape 1246"/>
          <p:cNvPicPr preferRelativeResize="0"/>
          <p:nvPr/>
        </p:nvPicPr>
        <p:blipFill>
          <a:blip r:embed="rId3">
            <a:alphaModFix/>
          </a:blip>
          <a:stretch>
            <a:fillRect/>
          </a:stretch>
        </p:blipFill>
        <p:spPr>
          <a:xfrm>
            <a:off x="1866900" y="2914775"/>
            <a:ext cx="5410200" cy="304800"/>
          </a:xfrm>
          <a:prstGeom prst="rect">
            <a:avLst/>
          </a:prstGeom>
          <a:noFill/>
          <a:ln>
            <a:noFill/>
          </a:ln>
        </p:spPr>
      </p:pic>
      <p:pic>
        <p:nvPicPr>
          <p:cNvPr id="1247" name="Shape 1247"/>
          <p:cNvPicPr preferRelativeResize="0"/>
          <p:nvPr/>
        </p:nvPicPr>
        <p:blipFill>
          <a:blip r:embed="rId4">
            <a:alphaModFix/>
          </a:blip>
          <a:stretch>
            <a:fillRect/>
          </a:stretch>
        </p:blipFill>
        <p:spPr>
          <a:xfrm>
            <a:off x="1866900" y="4218787"/>
            <a:ext cx="5410200" cy="2952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1" name="Shape 1251"/>
        <p:cNvGrpSpPr/>
        <p:nvPr/>
      </p:nvGrpSpPr>
      <p:grpSpPr>
        <a:xfrm>
          <a:off x="0" y="0"/>
          <a:ext cx="0" cy="0"/>
          <a:chOff x="0" y="0"/>
          <a:chExt cx="0" cy="0"/>
        </a:xfrm>
      </p:grpSpPr>
      <p:sp>
        <p:nvSpPr>
          <p:cNvPr id="1252" name="Shape 125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53" name="Shape 1253"/>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marL="0" rtl="0">
              <a:spcBef>
                <a:spcPts val="0"/>
              </a:spcBef>
              <a:buNone/>
            </a:pPr>
            <a:r>
              <a:rPr lang="pt-BR">
                <a:solidFill>
                  <a:schemeClr val="dk1"/>
                </a:solidFill>
              </a:rPr>
              <a:t>Controlando a Execução das Tarefas</a:t>
            </a: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Controlar a execução das tarefas de uma aplicação pode ser bem complicado. Esse controle envolve, por exemplo, decidir quando uma tarefa pode executar, quando não pode, a ordem na qual</a:t>
            </a:r>
          </a:p>
          <a:p>
            <a:pPr indent="0" lvl="0" marL="0" rtl="0">
              <a:spcBef>
                <a:spcPts val="0"/>
              </a:spcBef>
              <a:buNone/>
            </a:pPr>
            <a:r>
              <a:rPr lang="pt-BR">
                <a:solidFill>
                  <a:schemeClr val="dk1"/>
                </a:solidFill>
              </a:rPr>
              <a:t>duas ou mais tarefas devem ser executadas, etc.</a:t>
            </a: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A própria classe Thread oferece alguns métodos para controlar a execução das tarefas de uma</a:t>
            </a:r>
          </a:p>
          <a:p>
            <a:pPr indent="0" lvl="0" marL="0" rtl="0">
              <a:spcBef>
                <a:spcPts val="0"/>
              </a:spcBef>
              <a:buNone/>
            </a:pPr>
            <a:r>
              <a:rPr lang="pt-BR">
                <a:solidFill>
                  <a:schemeClr val="dk1"/>
                </a:solidFill>
              </a:rPr>
              <a:t>aplicação. Veremos o funcionamento alguns desses métodos.</a:t>
            </a:r>
          </a:p>
          <a:p>
            <a:pPr indent="0" lvl="0" marL="0" rtl="0">
              <a:spcBef>
                <a:spcPts val="0"/>
              </a:spcBef>
              <a:buNone/>
            </a:pPr>
            <a:r>
              <a:t/>
            </a:r>
            <a:endParaRPr>
              <a:solidFill>
                <a:schemeClr val="dk1"/>
              </a:solidFill>
            </a:endParaRPr>
          </a:p>
          <a:p>
            <a:pPr indent="457200" lvl="0" marL="0" rtl="0">
              <a:spcBef>
                <a:spcPts val="0"/>
              </a:spcBef>
              <a:buNone/>
            </a:pPr>
            <a:r>
              <a:rPr b="1" lang="pt-BR">
                <a:solidFill>
                  <a:schemeClr val="dk1"/>
                </a:solidFill>
              </a:rPr>
              <a:t>Sleep()</a:t>
            </a: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Durante a execução de uma thread, se o método Sleep() for chamado a thread ficará sem executar pelo menos durante a quantidade de tempo passada como parâmetro para este método.</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p:txBody>
      </p:sp>
      <p:pic>
        <p:nvPicPr>
          <p:cNvPr id="1254" name="Shape 1254"/>
          <p:cNvPicPr preferRelativeResize="0"/>
          <p:nvPr/>
        </p:nvPicPr>
        <p:blipFill>
          <a:blip r:embed="rId3">
            <a:alphaModFix/>
          </a:blip>
          <a:stretch>
            <a:fillRect/>
          </a:stretch>
        </p:blipFill>
        <p:spPr>
          <a:xfrm>
            <a:off x="1842275" y="5419362"/>
            <a:ext cx="5410200" cy="29527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8" name="Shape 1258"/>
        <p:cNvGrpSpPr/>
        <p:nvPr/>
      </p:nvGrpSpPr>
      <p:grpSpPr>
        <a:xfrm>
          <a:off x="0" y="0"/>
          <a:ext cx="0" cy="0"/>
          <a:chOff x="0" y="0"/>
          <a:chExt cx="0" cy="0"/>
        </a:xfrm>
      </p:grpSpPr>
      <p:sp>
        <p:nvSpPr>
          <p:cNvPr id="1259" name="Shape 125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THREADS</a:t>
            </a:r>
          </a:p>
        </p:txBody>
      </p:sp>
      <p:sp>
        <p:nvSpPr>
          <p:cNvPr id="1260" name="Shape 1260"/>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marL="0" rtl="0">
              <a:spcBef>
                <a:spcPts val="0"/>
              </a:spcBef>
              <a:buNone/>
            </a:pPr>
            <a:r>
              <a:rPr b="1" lang="pt-BR">
                <a:solidFill>
                  <a:schemeClr val="dk1"/>
                </a:solidFill>
              </a:rPr>
              <a:t>Join()</a:t>
            </a:r>
          </a:p>
          <a:p>
            <a:pPr indent="0" lvl="0" marL="0" rtl="0">
              <a:spcBef>
                <a:spcPts val="0"/>
              </a:spcBef>
              <a:buNone/>
            </a:pPr>
            <a:r>
              <a:t/>
            </a:r>
            <a:endParaRPr>
              <a:solidFill>
                <a:schemeClr val="dk1"/>
              </a:solidFill>
            </a:endParaRPr>
          </a:p>
          <a:p>
            <a:pPr indent="457200" lvl="0" marL="0" rtl="0">
              <a:spcBef>
                <a:spcPts val="0"/>
              </a:spcBef>
              <a:buNone/>
            </a:pPr>
            <a:r>
              <a:rPr lang="pt-BR">
                <a:solidFill>
                  <a:schemeClr val="dk1"/>
                </a:solidFill>
              </a:rPr>
              <a:t>Uma thread pode “pedir” para esperar o término de outra thread para continuar a execução através do método Join().</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61" name="Shape 1261"/>
          <p:cNvPicPr preferRelativeResize="0"/>
          <p:nvPr/>
        </p:nvPicPr>
        <p:blipFill>
          <a:blip r:embed="rId3">
            <a:alphaModFix/>
          </a:blip>
          <a:stretch>
            <a:fillRect/>
          </a:stretch>
        </p:blipFill>
        <p:spPr>
          <a:xfrm>
            <a:off x="1842275" y="2758950"/>
            <a:ext cx="5410200" cy="4191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5" name="Shape 1265"/>
        <p:cNvGrpSpPr/>
        <p:nvPr/>
      </p:nvGrpSpPr>
      <p:grpSpPr>
        <a:xfrm>
          <a:off x="0" y="0"/>
          <a:ext cx="0" cy="0"/>
          <a:chOff x="0" y="0"/>
          <a:chExt cx="0" cy="0"/>
        </a:xfrm>
      </p:grpSpPr>
      <p:sp>
        <p:nvSpPr>
          <p:cNvPr id="1266" name="Shape 126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267" name="Shape 1267"/>
          <p:cNvSpPr txBox="1"/>
          <p:nvPr>
            <p:ph idx="1" type="body"/>
          </p:nvPr>
        </p:nvSpPr>
        <p:spPr>
          <a:xfrm>
            <a:off x="279575" y="1262000"/>
            <a:ext cx="8535600" cy="4888500"/>
          </a:xfrm>
          <a:prstGeom prst="rect">
            <a:avLst/>
          </a:prstGeom>
          <a:noFill/>
          <a:ln>
            <a:noFill/>
          </a:ln>
        </p:spPr>
        <p:txBody>
          <a:bodyPr anchorCtr="0" anchor="t" bIns="45700" lIns="91425" rIns="91425" tIns="45700">
            <a:noAutofit/>
          </a:bodyPr>
          <a:lstStyle/>
          <a:p>
            <a:pPr indent="45720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p:txBody>
      </p:sp>
      <p:pic>
        <p:nvPicPr>
          <p:cNvPr id="1268" name="Shape 1268"/>
          <p:cNvPicPr preferRelativeResize="0"/>
          <p:nvPr/>
        </p:nvPicPr>
        <p:blipFill>
          <a:blip r:embed="rId3">
            <a:alphaModFix/>
          </a:blip>
          <a:stretch>
            <a:fillRect/>
          </a:stretch>
        </p:blipFill>
        <p:spPr>
          <a:xfrm>
            <a:off x="304800" y="1490600"/>
            <a:ext cx="8382691" cy="45166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2" name="Shape 1272"/>
        <p:cNvGrpSpPr/>
        <p:nvPr/>
      </p:nvGrpSpPr>
      <p:grpSpPr>
        <a:xfrm>
          <a:off x="0" y="0"/>
          <a:ext cx="0" cy="0"/>
          <a:chOff x="0" y="0"/>
          <a:chExt cx="0" cy="0"/>
        </a:xfrm>
      </p:grpSpPr>
      <p:sp>
        <p:nvSpPr>
          <p:cNvPr id="1273" name="Shape 127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pic>
        <p:nvPicPr>
          <p:cNvPr id="1274" name="Shape 1274"/>
          <p:cNvPicPr preferRelativeResize="0"/>
          <p:nvPr/>
        </p:nvPicPr>
        <p:blipFill>
          <a:blip r:embed="rId3">
            <a:alphaModFix/>
          </a:blip>
          <a:stretch>
            <a:fillRect/>
          </a:stretch>
        </p:blipFill>
        <p:spPr>
          <a:xfrm>
            <a:off x="380650" y="1584525"/>
            <a:ext cx="8382691" cy="4516600"/>
          </a:xfrm>
          <a:prstGeom prst="rect">
            <a:avLst/>
          </a:prstGeom>
          <a:noFill/>
          <a:ln>
            <a:noFill/>
          </a:ln>
        </p:spPr>
      </p:pic>
      <p:sp>
        <p:nvSpPr>
          <p:cNvPr id="1275" name="Shape 1275"/>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Toolbox </a:t>
            </a:r>
            <a:r>
              <a:rPr lang="pt-BR">
                <a:solidFill>
                  <a:schemeClr val="dk1"/>
                </a:solidFill>
              </a:rPr>
              <a:t>- onde temos os componentes que podemos utilizar na nossa tela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276" name="Shape 1276"/>
          <p:cNvSpPr/>
          <p:nvPr/>
        </p:nvSpPr>
        <p:spPr>
          <a:xfrm rot="-2728623">
            <a:off x="1529501" y="4539120"/>
            <a:ext cx="509558" cy="55919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7" name="Shape 1277"/>
          <p:cNvSpPr txBox="1"/>
          <p:nvPr>
            <p:ph idx="1" type="body"/>
          </p:nvPr>
        </p:nvSpPr>
        <p:spPr>
          <a:xfrm>
            <a:off x="4033675" y="36242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Tela </a:t>
            </a:r>
            <a:r>
              <a:rPr lang="pt-BR">
                <a:solidFill>
                  <a:schemeClr val="dk1"/>
                </a:solidFill>
              </a:rPr>
              <a:t>- é a nossa window que podemos adicionar os componentes </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278" name="Shape 1278"/>
          <p:cNvSpPr/>
          <p:nvPr/>
        </p:nvSpPr>
        <p:spPr>
          <a:xfrm rot="-4553407">
            <a:off x="3519661" y="3563218"/>
            <a:ext cx="509470" cy="559238"/>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9" name="Shape 1279"/>
          <p:cNvSpPr txBox="1"/>
          <p:nvPr>
            <p:ph idx="1" type="body"/>
          </p:nvPr>
        </p:nvSpPr>
        <p:spPr>
          <a:xfrm>
            <a:off x="3162025" y="11858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Solution Explorer</a:t>
            </a:r>
            <a:r>
              <a:rPr lang="pt-BR">
                <a:solidFill>
                  <a:schemeClr val="dk1"/>
                </a:solidFill>
              </a:rPr>
              <a:t>- onde temos os arquivos da nossa aplicação</a:t>
            </a:r>
          </a:p>
        </p:txBody>
      </p:sp>
      <p:sp>
        <p:nvSpPr>
          <p:cNvPr id="1280" name="Shape 1280"/>
          <p:cNvSpPr/>
          <p:nvPr/>
        </p:nvSpPr>
        <p:spPr>
          <a:xfrm rot="8258949">
            <a:off x="5784674" y="1474991"/>
            <a:ext cx="509449" cy="985117"/>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81" name="Shape 1281"/>
          <p:cNvSpPr txBox="1"/>
          <p:nvPr>
            <p:ph idx="1" type="body"/>
          </p:nvPr>
        </p:nvSpPr>
        <p:spPr>
          <a:xfrm>
            <a:off x="3622525" y="53023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Propriedades e Eventos dos componente</a:t>
            </a:r>
          </a:p>
        </p:txBody>
      </p:sp>
      <p:sp>
        <p:nvSpPr>
          <p:cNvPr id="1282" name="Shape 1282"/>
          <p:cNvSpPr/>
          <p:nvPr/>
        </p:nvSpPr>
        <p:spPr>
          <a:xfrm rot="2552492">
            <a:off x="6104007" y="4644009"/>
            <a:ext cx="509373" cy="68582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6" name="Shape 1286"/>
        <p:cNvGrpSpPr/>
        <p:nvPr/>
      </p:nvGrpSpPr>
      <p:grpSpPr>
        <a:xfrm>
          <a:off x="0" y="0"/>
          <a:ext cx="0" cy="0"/>
          <a:chOff x="0" y="0"/>
          <a:chExt cx="0" cy="0"/>
        </a:xfrm>
      </p:grpSpPr>
      <p:pic>
        <p:nvPicPr>
          <p:cNvPr id="1287" name="Shape 1287"/>
          <p:cNvPicPr preferRelativeResize="0"/>
          <p:nvPr/>
        </p:nvPicPr>
        <p:blipFill>
          <a:blip r:embed="rId3">
            <a:alphaModFix/>
          </a:blip>
          <a:stretch>
            <a:fillRect/>
          </a:stretch>
        </p:blipFill>
        <p:spPr>
          <a:xfrm>
            <a:off x="467550" y="1558237"/>
            <a:ext cx="8480360" cy="4569224"/>
          </a:xfrm>
          <a:prstGeom prst="rect">
            <a:avLst/>
          </a:prstGeom>
          <a:noFill/>
          <a:ln>
            <a:noFill/>
          </a:ln>
        </p:spPr>
      </p:pic>
      <p:sp>
        <p:nvSpPr>
          <p:cNvPr id="1288" name="Shape 128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289" name="Shape 1289"/>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290" name="Shape 1290"/>
          <p:cNvSpPr txBox="1"/>
          <p:nvPr>
            <p:ph idx="1" type="body"/>
          </p:nvPr>
        </p:nvSpPr>
        <p:spPr>
          <a:xfrm>
            <a:off x="2039300" y="38288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Para adicionar um Componente a tela basta clicar no componete desejado e arrastar para a tela  </a:t>
            </a:r>
          </a:p>
          <a:p>
            <a:pPr indent="0" lvl="0" marL="0" rtl="0" algn="l">
              <a:spcBef>
                <a:spcPts val="0"/>
              </a:spcBef>
              <a:buNone/>
            </a:pPr>
            <a:r>
              <a:t/>
            </a:r>
            <a:endParaRPr b="1">
              <a:solidFill>
                <a:schemeClr val="dk1"/>
              </a:solidFill>
            </a:endParaRPr>
          </a:p>
          <a:p>
            <a:pPr indent="0" lvl="0" marL="0" rtl="0" algn="l">
              <a:spcBef>
                <a:spcPts val="0"/>
              </a:spcBef>
              <a:buNone/>
            </a:pPr>
            <a:r>
              <a:t/>
            </a:r>
            <a:endParaRPr b="1">
              <a:solidFill>
                <a:schemeClr val="dk1"/>
              </a:solidFill>
            </a:endParaRPr>
          </a:p>
          <a:p>
            <a:pPr indent="0" lvl="0" marL="0" rtl="0" algn="l">
              <a:spcBef>
                <a:spcPts val="0"/>
              </a:spcBef>
              <a:buNone/>
            </a:pPr>
            <a:r>
              <a:t/>
            </a:r>
            <a:endParaRPr b="1">
              <a:solidFill>
                <a:schemeClr val="dk1"/>
              </a:solidFill>
            </a:endParaRPr>
          </a:p>
          <a:p>
            <a:pPr indent="457200" lvl="0" rtl="0" algn="l">
              <a:spcBef>
                <a:spcPts val="0"/>
              </a:spcBef>
              <a:buNone/>
            </a:pPr>
            <a:r>
              <a:t/>
            </a:r>
            <a:endParaRPr b="1">
              <a:solidFill>
                <a:schemeClr val="dk1"/>
              </a:solidFill>
            </a:endParaRPr>
          </a:p>
        </p:txBody>
      </p:sp>
      <p:sp>
        <p:nvSpPr>
          <p:cNvPr id="1291" name="Shape 1291"/>
          <p:cNvSpPr txBox="1"/>
          <p:nvPr>
            <p:ph idx="1" type="body"/>
          </p:nvPr>
        </p:nvSpPr>
        <p:spPr>
          <a:xfrm>
            <a:off x="3096250" y="51964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ao clicar em um componete você tera as propriedades e eventos do mesmo</a:t>
            </a:r>
          </a:p>
        </p:txBody>
      </p:sp>
      <p:sp>
        <p:nvSpPr>
          <p:cNvPr id="1292" name="Shape 1292"/>
          <p:cNvSpPr/>
          <p:nvPr/>
        </p:nvSpPr>
        <p:spPr>
          <a:xfrm rot="2552492">
            <a:off x="6104007" y="4644009"/>
            <a:ext cx="509373" cy="68582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44" name="Shape 144"/>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Atribuição:</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Simples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Incremental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Decremental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Multiplicativa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Divisória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Modular %=</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45" name="Shape 145"/>
          <p:cNvPicPr preferRelativeResize="0"/>
          <p:nvPr/>
        </p:nvPicPr>
        <p:blipFill rotWithShape="1">
          <a:blip r:embed="rId3">
            <a:alphaModFix/>
          </a:blip>
          <a:srcRect b="0" l="0" r="60157" t="0"/>
          <a:stretch/>
        </p:blipFill>
        <p:spPr>
          <a:xfrm>
            <a:off x="611548" y="4077075"/>
            <a:ext cx="3489300" cy="1215300"/>
          </a:xfrm>
          <a:prstGeom prst="rect">
            <a:avLst/>
          </a:prstGeom>
          <a:noFill/>
          <a:ln>
            <a:noFill/>
          </a:ln>
        </p:spPr>
      </p:pic>
      <p:pic>
        <p:nvPicPr>
          <p:cNvPr id="146" name="Shape 146"/>
          <p:cNvPicPr preferRelativeResize="0"/>
          <p:nvPr/>
        </p:nvPicPr>
        <p:blipFill rotWithShape="1">
          <a:blip r:embed="rId4">
            <a:alphaModFix/>
          </a:blip>
          <a:srcRect b="0" l="0" r="56174" t="0"/>
          <a:stretch/>
        </p:blipFill>
        <p:spPr>
          <a:xfrm>
            <a:off x="4219224" y="4053975"/>
            <a:ext cx="3669900" cy="12153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6" name="Shape 1296"/>
        <p:cNvGrpSpPr/>
        <p:nvPr/>
      </p:nvGrpSpPr>
      <p:grpSpPr>
        <a:xfrm>
          <a:off x="0" y="0"/>
          <a:ext cx="0" cy="0"/>
          <a:chOff x="0" y="0"/>
          <a:chExt cx="0" cy="0"/>
        </a:xfrm>
      </p:grpSpPr>
      <p:sp>
        <p:nvSpPr>
          <p:cNvPr id="1297" name="Shape 129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298" name="Shape 1298"/>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pic>
        <p:nvPicPr>
          <p:cNvPr id="1299" name="Shape 1299"/>
          <p:cNvPicPr preferRelativeResize="0"/>
          <p:nvPr/>
        </p:nvPicPr>
        <p:blipFill>
          <a:blip r:embed="rId3">
            <a:alphaModFix/>
          </a:blip>
          <a:stretch>
            <a:fillRect/>
          </a:stretch>
        </p:blipFill>
        <p:spPr>
          <a:xfrm>
            <a:off x="3036725" y="1338200"/>
            <a:ext cx="2883874" cy="4877874"/>
          </a:xfrm>
          <a:prstGeom prst="rect">
            <a:avLst/>
          </a:prstGeom>
          <a:noFill/>
          <a:ln>
            <a:noFill/>
          </a:ln>
        </p:spPr>
      </p:pic>
      <p:pic>
        <p:nvPicPr>
          <p:cNvPr id="1300" name="Shape 1300"/>
          <p:cNvPicPr preferRelativeResize="0"/>
          <p:nvPr/>
        </p:nvPicPr>
        <p:blipFill>
          <a:blip r:embed="rId4">
            <a:alphaModFix/>
          </a:blip>
          <a:stretch>
            <a:fillRect/>
          </a:stretch>
        </p:blipFill>
        <p:spPr>
          <a:xfrm>
            <a:off x="925250" y="3203097"/>
            <a:ext cx="1373449" cy="451800"/>
          </a:xfrm>
          <a:prstGeom prst="rect">
            <a:avLst/>
          </a:prstGeom>
          <a:noFill/>
          <a:ln>
            <a:noFill/>
          </a:ln>
        </p:spPr>
      </p:pic>
      <p:pic>
        <p:nvPicPr>
          <p:cNvPr id="1301" name="Shape 1301"/>
          <p:cNvPicPr preferRelativeResize="0"/>
          <p:nvPr/>
        </p:nvPicPr>
        <p:blipFill>
          <a:blip r:embed="rId5">
            <a:alphaModFix/>
          </a:blip>
          <a:stretch>
            <a:fillRect/>
          </a:stretch>
        </p:blipFill>
        <p:spPr>
          <a:xfrm>
            <a:off x="1350838" y="3990413"/>
            <a:ext cx="571574" cy="57157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5" name="Shape 1305"/>
        <p:cNvGrpSpPr/>
        <p:nvPr/>
      </p:nvGrpSpPr>
      <p:grpSpPr>
        <a:xfrm>
          <a:off x="0" y="0"/>
          <a:ext cx="0" cy="0"/>
          <a:chOff x="0" y="0"/>
          <a:chExt cx="0" cy="0"/>
        </a:xfrm>
      </p:grpSpPr>
      <p:sp>
        <p:nvSpPr>
          <p:cNvPr id="1306" name="Shape 130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307" name="Shape 1307"/>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pic>
        <p:nvPicPr>
          <p:cNvPr id="1308" name="Shape 1308"/>
          <p:cNvPicPr preferRelativeResize="0"/>
          <p:nvPr/>
        </p:nvPicPr>
        <p:blipFill>
          <a:blip r:embed="rId3">
            <a:alphaModFix/>
          </a:blip>
          <a:stretch>
            <a:fillRect/>
          </a:stretch>
        </p:blipFill>
        <p:spPr>
          <a:xfrm>
            <a:off x="925250" y="3203097"/>
            <a:ext cx="1373449" cy="451800"/>
          </a:xfrm>
          <a:prstGeom prst="rect">
            <a:avLst/>
          </a:prstGeom>
          <a:noFill/>
          <a:ln>
            <a:noFill/>
          </a:ln>
        </p:spPr>
      </p:pic>
      <p:pic>
        <p:nvPicPr>
          <p:cNvPr id="1309" name="Shape 1309"/>
          <p:cNvPicPr preferRelativeResize="0"/>
          <p:nvPr/>
        </p:nvPicPr>
        <p:blipFill>
          <a:blip r:embed="rId4">
            <a:alphaModFix/>
          </a:blip>
          <a:stretch>
            <a:fillRect/>
          </a:stretch>
        </p:blipFill>
        <p:spPr>
          <a:xfrm>
            <a:off x="1282975" y="4189691"/>
            <a:ext cx="658000" cy="634500"/>
          </a:xfrm>
          <a:prstGeom prst="rect">
            <a:avLst/>
          </a:prstGeom>
          <a:noFill/>
          <a:ln>
            <a:noFill/>
          </a:ln>
        </p:spPr>
      </p:pic>
      <p:pic>
        <p:nvPicPr>
          <p:cNvPr id="1310" name="Shape 1310"/>
          <p:cNvPicPr preferRelativeResize="0"/>
          <p:nvPr/>
        </p:nvPicPr>
        <p:blipFill>
          <a:blip r:embed="rId5">
            <a:alphaModFix/>
          </a:blip>
          <a:stretch>
            <a:fillRect/>
          </a:stretch>
        </p:blipFill>
        <p:spPr>
          <a:xfrm>
            <a:off x="3068712" y="1034898"/>
            <a:ext cx="3006574" cy="51303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4" name="Shape 1314"/>
        <p:cNvGrpSpPr/>
        <p:nvPr/>
      </p:nvGrpSpPr>
      <p:grpSpPr>
        <a:xfrm>
          <a:off x="0" y="0"/>
          <a:ext cx="0" cy="0"/>
          <a:chOff x="0" y="0"/>
          <a:chExt cx="0" cy="0"/>
        </a:xfrm>
      </p:grpSpPr>
      <p:sp>
        <p:nvSpPr>
          <p:cNvPr id="1315" name="Shape 131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316" name="Shape 1316"/>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pic>
        <p:nvPicPr>
          <p:cNvPr id="1317" name="Shape 1317"/>
          <p:cNvPicPr preferRelativeResize="0"/>
          <p:nvPr/>
        </p:nvPicPr>
        <p:blipFill>
          <a:blip r:embed="rId3">
            <a:alphaModFix/>
          </a:blip>
          <a:stretch>
            <a:fillRect/>
          </a:stretch>
        </p:blipFill>
        <p:spPr>
          <a:xfrm>
            <a:off x="925250" y="3203097"/>
            <a:ext cx="1373449" cy="451800"/>
          </a:xfrm>
          <a:prstGeom prst="rect">
            <a:avLst/>
          </a:prstGeom>
          <a:noFill/>
          <a:ln>
            <a:noFill/>
          </a:ln>
        </p:spPr>
      </p:pic>
      <p:pic>
        <p:nvPicPr>
          <p:cNvPr id="1318" name="Shape 1318"/>
          <p:cNvPicPr preferRelativeResize="0"/>
          <p:nvPr/>
        </p:nvPicPr>
        <p:blipFill>
          <a:blip r:embed="rId4">
            <a:alphaModFix/>
          </a:blip>
          <a:stretch>
            <a:fillRect/>
          </a:stretch>
        </p:blipFill>
        <p:spPr>
          <a:xfrm>
            <a:off x="1282975" y="4189691"/>
            <a:ext cx="658000" cy="634500"/>
          </a:xfrm>
          <a:prstGeom prst="rect">
            <a:avLst/>
          </a:prstGeom>
          <a:noFill/>
          <a:ln>
            <a:noFill/>
          </a:ln>
        </p:spPr>
      </p:pic>
      <p:pic>
        <p:nvPicPr>
          <p:cNvPr id="1319" name="Shape 1319"/>
          <p:cNvPicPr preferRelativeResize="0"/>
          <p:nvPr/>
        </p:nvPicPr>
        <p:blipFill>
          <a:blip r:embed="rId5">
            <a:alphaModFix/>
          </a:blip>
          <a:stretch>
            <a:fillRect/>
          </a:stretch>
        </p:blipFill>
        <p:spPr>
          <a:xfrm>
            <a:off x="3068712" y="1034898"/>
            <a:ext cx="3006574" cy="51303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3" name="Shape 1323"/>
        <p:cNvGrpSpPr/>
        <p:nvPr/>
      </p:nvGrpSpPr>
      <p:grpSpPr>
        <a:xfrm>
          <a:off x="0" y="0"/>
          <a:ext cx="0" cy="0"/>
          <a:chOff x="0" y="0"/>
          <a:chExt cx="0" cy="0"/>
        </a:xfrm>
      </p:grpSpPr>
      <p:pic>
        <p:nvPicPr>
          <p:cNvPr id="1324" name="Shape 1324"/>
          <p:cNvPicPr preferRelativeResize="0"/>
          <p:nvPr/>
        </p:nvPicPr>
        <p:blipFill>
          <a:blip r:embed="rId3">
            <a:alphaModFix/>
          </a:blip>
          <a:stretch>
            <a:fillRect/>
          </a:stretch>
        </p:blipFill>
        <p:spPr>
          <a:xfrm>
            <a:off x="380650" y="1584538"/>
            <a:ext cx="8382701" cy="4516611"/>
          </a:xfrm>
          <a:prstGeom prst="rect">
            <a:avLst/>
          </a:prstGeom>
          <a:noFill/>
          <a:ln>
            <a:noFill/>
          </a:ln>
        </p:spPr>
      </p:pic>
      <p:sp>
        <p:nvSpPr>
          <p:cNvPr id="1325" name="Shape 132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326" name="Shape 1326"/>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Toolbox </a:t>
            </a:r>
            <a:r>
              <a:rPr lang="pt-BR">
                <a:solidFill>
                  <a:schemeClr val="dk1"/>
                </a:solidFill>
              </a:rPr>
              <a:t>- onde temos os componentes que podemos utilizar na nossa tela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327" name="Shape 1327"/>
          <p:cNvSpPr/>
          <p:nvPr/>
        </p:nvSpPr>
        <p:spPr>
          <a:xfrm rot="-2728623">
            <a:off x="1529501" y="4539120"/>
            <a:ext cx="509558" cy="55919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28" name="Shape 1328"/>
          <p:cNvSpPr txBox="1"/>
          <p:nvPr>
            <p:ph idx="1" type="body"/>
          </p:nvPr>
        </p:nvSpPr>
        <p:spPr>
          <a:xfrm>
            <a:off x="4033675" y="36242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Webform em HTML</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329" name="Shape 1329"/>
          <p:cNvSpPr/>
          <p:nvPr/>
        </p:nvSpPr>
        <p:spPr>
          <a:xfrm rot="-4553407">
            <a:off x="3519661" y="3563218"/>
            <a:ext cx="509470" cy="559238"/>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30" name="Shape 1330"/>
          <p:cNvSpPr txBox="1"/>
          <p:nvPr>
            <p:ph idx="1" type="body"/>
          </p:nvPr>
        </p:nvSpPr>
        <p:spPr>
          <a:xfrm>
            <a:off x="3162025" y="11858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Solution Explorer</a:t>
            </a:r>
            <a:r>
              <a:rPr lang="pt-BR">
                <a:solidFill>
                  <a:schemeClr val="dk1"/>
                </a:solidFill>
              </a:rPr>
              <a:t>- onde temos os arquivos da nossa aplicação</a:t>
            </a:r>
          </a:p>
        </p:txBody>
      </p:sp>
      <p:sp>
        <p:nvSpPr>
          <p:cNvPr id="1331" name="Shape 1331"/>
          <p:cNvSpPr/>
          <p:nvPr/>
        </p:nvSpPr>
        <p:spPr>
          <a:xfrm rot="8258949">
            <a:off x="5784674" y="1474991"/>
            <a:ext cx="509449" cy="985117"/>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32" name="Shape 1332"/>
          <p:cNvSpPr txBox="1"/>
          <p:nvPr>
            <p:ph idx="1" type="body"/>
          </p:nvPr>
        </p:nvSpPr>
        <p:spPr>
          <a:xfrm>
            <a:off x="3622525" y="53023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Propriedades e Eventos dos componente</a:t>
            </a:r>
          </a:p>
        </p:txBody>
      </p:sp>
      <p:sp>
        <p:nvSpPr>
          <p:cNvPr id="1333" name="Shape 1333"/>
          <p:cNvSpPr/>
          <p:nvPr/>
        </p:nvSpPr>
        <p:spPr>
          <a:xfrm rot="2552492">
            <a:off x="6104007" y="4644009"/>
            <a:ext cx="509373" cy="68582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7" name="Shape 1337"/>
        <p:cNvGrpSpPr/>
        <p:nvPr/>
      </p:nvGrpSpPr>
      <p:grpSpPr>
        <a:xfrm>
          <a:off x="0" y="0"/>
          <a:ext cx="0" cy="0"/>
          <a:chOff x="0" y="0"/>
          <a:chExt cx="0" cy="0"/>
        </a:xfrm>
      </p:grpSpPr>
      <p:pic>
        <p:nvPicPr>
          <p:cNvPr id="1338" name="Shape 1338"/>
          <p:cNvPicPr preferRelativeResize="0"/>
          <p:nvPr/>
        </p:nvPicPr>
        <p:blipFill>
          <a:blip r:embed="rId3">
            <a:alphaModFix/>
          </a:blip>
          <a:stretch>
            <a:fillRect/>
          </a:stretch>
        </p:blipFill>
        <p:spPr>
          <a:xfrm>
            <a:off x="424100" y="1543275"/>
            <a:ext cx="8295799" cy="4469788"/>
          </a:xfrm>
          <a:prstGeom prst="rect">
            <a:avLst/>
          </a:prstGeom>
          <a:noFill/>
          <a:ln>
            <a:noFill/>
          </a:ln>
        </p:spPr>
      </p:pic>
      <p:sp>
        <p:nvSpPr>
          <p:cNvPr id="1339" name="Shape 133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Windows Forms</a:t>
            </a:r>
          </a:p>
        </p:txBody>
      </p:sp>
      <p:sp>
        <p:nvSpPr>
          <p:cNvPr id="1340" name="Shape 1340"/>
          <p:cNvSpPr txBox="1"/>
          <p:nvPr>
            <p:ph idx="1" type="body"/>
          </p:nvPr>
        </p:nvSpPr>
        <p:spPr>
          <a:xfrm>
            <a:off x="2039300" y="45619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Toolbox </a:t>
            </a:r>
            <a:r>
              <a:rPr lang="pt-BR">
                <a:solidFill>
                  <a:schemeClr val="dk1"/>
                </a:solidFill>
              </a:rPr>
              <a:t>- onde temos os componentes que podemos utilizar na nossa tela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341" name="Shape 1341"/>
          <p:cNvSpPr/>
          <p:nvPr/>
        </p:nvSpPr>
        <p:spPr>
          <a:xfrm rot="-2728623">
            <a:off x="1529501" y="4539120"/>
            <a:ext cx="509558" cy="55919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2" name="Shape 1342"/>
          <p:cNvSpPr txBox="1"/>
          <p:nvPr>
            <p:ph idx="1" type="body"/>
          </p:nvPr>
        </p:nvSpPr>
        <p:spPr>
          <a:xfrm>
            <a:off x="4033675" y="36242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Webform em Modo desing</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rtl="0" algn="l">
              <a:spcBef>
                <a:spcPts val="0"/>
              </a:spcBef>
              <a:buNone/>
            </a:pPr>
            <a:r>
              <a:t/>
            </a:r>
            <a:endParaRPr>
              <a:solidFill>
                <a:schemeClr val="dk1"/>
              </a:solidFill>
            </a:endParaRPr>
          </a:p>
        </p:txBody>
      </p:sp>
      <p:sp>
        <p:nvSpPr>
          <p:cNvPr id="1343" name="Shape 1343"/>
          <p:cNvSpPr/>
          <p:nvPr/>
        </p:nvSpPr>
        <p:spPr>
          <a:xfrm rot="-4553407">
            <a:off x="3519661" y="3563218"/>
            <a:ext cx="509470" cy="559238"/>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4" name="Shape 1344"/>
          <p:cNvSpPr txBox="1"/>
          <p:nvPr>
            <p:ph idx="1" type="body"/>
          </p:nvPr>
        </p:nvSpPr>
        <p:spPr>
          <a:xfrm>
            <a:off x="3162025" y="1185800"/>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Solution Explorer</a:t>
            </a:r>
            <a:r>
              <a:rPr lang="pt-BR">
                <a:solidFill>
                  <a:schemeClr val="dk1"/>
                </a:solidFill>
              </a:rPr>
              <a:t>- onde temos os arquivos da nossa aplicação</a:t>
            </a:r>
          </a:p>
        </p:txBody>
      </p:sp>
      <p:sp>
        <p:nvSpPr>
          <p:cNvPr id="1345" name="Shape 1345"/>
          <p:cNvSpPr/>
          <p:nvPr/>
        </p:nvSpPr>
        <p:spPr>
          <a:xfrm rot="8258949">
            <a:off x="5784674" y="1474991"/>
            <a:ext cx="509449" cy="985117"/>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46" name="Shape 1346"/>
          <p:cNvSpPr txBox="1"/>
          <p:nvPr>
            <p:ph idx="1" type="body"/>
          </p:nvPr>
        </p:nvSpPr>
        <p:spPr>
          <a:xfrm>
            <a:off x="3622525" y="5302375"/>
            <a:ext cx="3470100" cy="634500"/>
          </a:xfrm>
          <a:prstGeom prst="rect">
            <a:avLst/>
          </a:prstGeom>
          <a:noFill/>
          <a:ln>
            <a:noFill/>
          </a:ln>
        </p:spPr>
        <p:txBody>
          <a:bodyPr anchorCtr="0" anchor="t" bIns="45700" lIns="91425" rIns="91425" tIns="45700">
            <a:noAutofit/>
          </a:bodyPr>
          <a:lstStyle/>
          <a:p>
            <a:pPr indent="0" lvl="0" marL="0" rtl="0" algn="l">
              <a:spcBef>
                <a:spcPts val="0"/>
              </a:spcBef>
              <a:buNone/>
            </a:pPr>
            <a:r>
              <a:rPr b="1" lang="pt-BR">
                <a:solidFill>
                  <a:schemeClr val="dk1"/>
                </a:solidFill>
              </a:rPr>
              <a:t>Propriedades e Eventos dos componente</a:t>
            </a:r>
          </a:p>
        </p:txBody>
      </p:sp>
      <p:sp>
        <p:nvSpPr>
          <p:cNvPr id="1347" name="Shape 1347"/>
          <p:cNvSpPr/>
          <p:nvPr/>
        </p:nvSpPr>
        <p:spPr>
          <a:xfrm rot="2552492">
            <a:off x="6104007" y="4644009"/>
            <a:ext cx="509373" cy="685829"/>
          </a:xfrm>
          <a:prstGeom prst="up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1" name="Shape 1351"/>
        <p:cNvGrpSpPr/>
        <p:nvPr/>
      </p:nvGrpSpPr>
      <p:grpSpPr>
        <a:xfrm>
          <a:off x="0" y="0"/>
          <a:ext cx="0" cy="0"/>
          <a:chOff x="0" y="0"/>
          <a:chExt cx="0" cy="0"/>
        </a:xfrm>
      </p:grpSpPr>
      <p:sp>
        <p:nvSpPr>
          <p:cNvPr id="1352" name="Shape 135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53" name="Shape 1353"/>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Crie um novo projeto do windows forms</a:t>
            </a:r>
          </a:p>
        </p:txBody>
      </p:sp>
      <p:pic>
        <p:nvPicPr>
          <p:cNvPr id="1354" name="Shape 1354"/>
          <p:cNvPicPr preferRelativeResize="0"/>
          <p:nvPr/>
        </p:nvPicPr>
        <p:blipFill>
          <a:blip r:embed="rId3">
            <a:alphaModFix/>
          </a:blip>
          <a:stretch>
            <a:fillRect/>
          </a:stretch>
        </p:blipFill>
        <p:spPr>
          <a:xfrm>
            <a:off x="1151237" y="1986425"/>
            <a:ext cx="6841524" cy="41693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8" name="Shape 1358"/>
        <p:cNvGrpSpPr/>
        <p:nvPr/>
      </p:nvGrpSpPr>
      <p:grpSpPr>
        <a:xfrm>
          <a:off x="0" y="0"/>
          <a:ext cx="0" cy="0"/>
          <a:chOff x="0" y="0"/>
          <a:chExt cx="0" cy="0"/>
        </a:xfrm>
      </p:grpSpPr>
      <p:sp>
        <p:nvSpPr>
          <p:cNvPr id="1359" name="Shape 135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60" name="Shape 1360"/>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Clique no Form1 e depois altere a propriedade text para Importar Clientes, na propriedade maximizeBox = false, e na minimizeBox = false</a:t>
            </a:r>
          </a:p>
        </p:txBody>
      </p:sp>
      <p:pic>
        <p:nvPicPr>
          <p:cNvPr id="1361" name="Shape 1361"/>
          <p:cNvPicPr preferRelativeResize="0"/>
          <p:nvPr/>
        </p:nvPicPr>
        <p:blipFill>
          <a:blip r:embed="rId3">
            <a:alphaModFix/>
          </a:blip>
          <a:stretch>
            <a:fillRect/>
          </a:stretch>
        </p:blipFill>
        <p:spPr>
          <a:xfrm>
            <a:off x="3081325" y="2493650"/>
            <a:ext cx="2981325" cy="29908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5" name="Shape 1365"/>
        <p:cNvGrpSpPr/>
        <p:nvPr/>
      </p:nvGrpSpPr>
      <p:grpSpPr>
        <a:xfrm>
          <a:off x="0" y="0"/>
          <a:ext cx="0" cy="0"/>
          <a:chOff x="0" y="0"/>
          <a:chExt cx="0" cy="0"/>
        </a:xfrm>
      </p:grpSpPr>
      <p:sp>
        <p:nvSpPr>
          <p:cNvPr id="1366" name="Shape 1366"/>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67" name="Shape 1367"/>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adicione no form um Label, um Textbox, dois Buttons e um DataGridView e disponha no form conforme a imagem abaixo:</a:t>
            </a:r>
          </a:p>
        </p:txBody>
      </p:sp>
      <p:pic>
        <p:nvPicPr>
          <p:cNvPr id="1368" name="Shape 1368"/>
          <p:cNvPicPr preferRelativeResize="0"/>
          <p:nvPr/>
        </p:nvPicPr>
        <p:blipFill>
          <a:blip r:embed="rId3">
            <a:alphaModFix/>
          </a:blip>
          <a:stretch>
            <a:fillRect/>
          </a:stretch>
        </p:blipFill>
        <p:spPr>
          <a:xfrm>
            <a:off x="2554075" y="2463712"/>
            <a:ext cx="4019550" cy="31146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2" name="Shape 1372"/>
        <p:cNvGrpSpPr/>
        <p:nvPr/>
      </p:nvGrpSpPr>
      <p:grpSpPr>
        <a:xfrm>
          <a:off x="0" y="0"/>
          <a:ext cx="0" cy="0"/>
          <a:chOff x="0" y="0"/>
          <a:chExt cx="0" cy="0"/>
        </a:xfrm>
      </p:grpSpPr>
      <p:sp>
        <p:nvSpPr>
          <p:cNvPr id="1373" name="Shape 1373"/>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74" name="Shape 1374"/>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Altere a propriedade text do label1 para Arquivo e depois altere a propriedade text do button1 para Buscar e a propriedade text do button2 Importar</a:t>
            </a:r>
          </a:p>
        </p:txBody>
      </p:sp>
      <p:pic>
        <p:nvPicPr>
          <p:cNvPr id="1375" name="Shape 1375"/>
          <p:cNvPicPr preferRelativeResize="0"/>
          <p:nvPr/>
        </p:nvPicPr>
        <p:blipFill>
          <a:blip r:embed="rId3">
            <a:alphaModFix/>
          </a:blip>
          <a:stretch>
            <a:fillRect/>
          </a:stretch>
        </p:blipFill>
        <p:spPr>
          <a:xfrm>
            <a:off x="2662237" y="2597137"/>
            <a:ext cx="4124325" cy="279082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9" name="Shape 1379"/>
        <p:cNvGrpSpPr/>
        <p:nvPr/>
      </p:nvGrpSpPr>
      <p:grpSpPr>
        <a:xfrm>
          <a:off x="0" y="0"/>
          <a:ext cx="0" cy="0"/>
          <a:chOff x="0" y="0"/>
          <a:chExt cx="0" cy="0"/>
        </a:xfrm>
      </p:grpSpPr>
      <p:sp>
        <p:nvSpPr>
          <p:cNvPr id="1380" name="Shape 1380"/>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81" name="Shape 1381"/>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Selecine o dataGridView1 e  ira aparecer um seta pequena no canto superior direito do dataGridView1 clique na seta e aparecera o tela abaixo, depois clique em Add Column</a:t>
            </a:r>
          </a:p>
        </p:txBody>
      </p:sp>
      <p:pic>
        <p:nvPicPr>
          <p:cNvPr id="1382" name="Shape 1382"/>
          <p:cNvPicPr preferRelativeResize="0"/>
          <p:nvPr/>
        </p:nvPicPr>
        <p:blipFill>
          <a:blip r:embed="rId3">
            <a:alphaModFix/>
          </a:blip>
          <a:stretch>
            <a:fillRect/>
          </a:stretch>
        </p:blipFill>
        <p:spPr>
          <a:xfrm>
            <a:off x="1347775" y="2407000"/>
            <a:ext cx="6448425" cy="316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52" name="Shape 152"/>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Relacional:</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Igualdade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Diferença !=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Menor &lt;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Menor ou igual &lt;=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Maior &gt; </a:t>
            </a:r>
          </a:p>
          <a:p>
            <a:pPr indent="0" lvl="0" marL="0" marR="0" rtl="0" algn="just">
              <a:spcBef>
                <a:spcPts val="40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 Maior ou igual &gt;=</a:t>
            </a:r>
          </a:p>
        </p:txBody>
      </p:sp>
      <p:pic>
        <p:nvPicPr>
          <p:cNvPr id="153" name="Shape 153"/>
          <p:cNvPicPr preferRelativeResize="0"/>
          <p:nvPr/>
        </p:nvPicPr>
        <p:blipFill rotWithShape="1">
          <a:blip r:embed="rId3">
            <a:alphaModFix/>
          </a:blip>
          <a:srcRect b="0" l="0" r="57805" t="0"/>
          <a:stretch/>
        </p:blipFill>
        <p:spPr>
          <a:xfrm>
            <a:off x="323524" y="4365100"/>
            <a:ext cx="4068300" cy="17952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6" name="Shape 1386"/>
        <p:cNvGrpSpPr/>
        <p:nvPr/>
      </p:nvGrpSpPr>
      <p:grpSpPr>
        <a:xfrm>
          <a:off x="0" y="0"/>
          <a:ext cx="0" cy="0"/>
          <a:chOff x="0" y="0"/>
          <a:chExt cx="0" cy="0"/>
        </a:xfrm>
      </p:grpSpPr>
      <p:sp>
        <p:nvSpPr>
          <p:cNvPr id="1387" name="Shape 138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88" name="Shape 1388"/>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Aparecerá a tela abaixo: no campo name e header text digite Id e flag a opção read only e clique no botão add, Repita este processo para as colunas Nome, Endereço e Telefone</a:t>
            </a:r>
          </a:p>
        </p:txBody>
      </p:sp>
      <p:pic>
        <p:nvPicPr>
          <p:cNvPr id="1389" name="Shape 1389"/>
          <p:cNvPicPr preferRelativeResize="0"/>
          <p:nvPr/>
        </p:nvPicPr>
        <p:blipFill>
          <a:blip r:embed="rId3">
            <a:alphaModFix/>
          </a:blip>
          <a:stretch>
            <a:fillRect/>
          </a:stretch>
        </p:blipFill>
        <p:spPr>
          <a:xfrm>
            <a:off x="2542748" y="2413411"/>
            <a:ext cx="3772550" cy="35460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3" name="Shape 1393"/>
        <p:cNvGrpSpPr/>
        <p:nvPr/>
      </p:nvGrpSpPr>
      <p:grpSpPr>
        <a:xfrm>
          <a:off x="0" y="0"/>
          <a:ext cx="0" cy="0"/>
          <a:chOff x="0" y="0"/>
          <a:chExt cx="0" cy="0"/>
        </a:xfrm>
      </p:grpSpPr>
      <p:sp>
        <p:nvSpPr>
          <p:cNvPr id="1394" name="Shape 139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395" name="Shape 1395"/>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O form ficará conforme imagem abaixo: (Ajuste o tamanho do form conforme a necessidade)</a:t>
            </a:r>
          </a:p>
        </p:txBody>
      </p:sp>
      <p:pic>
        <p:nvPicPr>
          <p:cNvPr id="1396" name="Shape 1396"/>
          <p:cNvPicPr preferRelativeResize="0"/>
          <p:nvPr/>
        </p:nvPicPr>
        <p:blipFill>
          <a:blip r:embed="rId3">
            <a:alphaModFix/>
          </a:blip>
          <a:stretch>
            <a:fillRect/>
          </a:stretch>
        </p:blipFill>
        <p:spPr>
          <a:xfrm>
            <a:off x="2138350" y="2381050"/>
            <a:ext cx="4867275" cy="31813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0" name="Shape 1400"/>
        <p:cNvGrpSpPr/>
        <p:nvPr/>
      </p:nvGrpSpPr>
      <p:grpSpPr>
        <a:xfrm>
          <a:off x="0" y="0"/>
          <a:ext cx="0" cy="0"/>
          <a:chOff x="0" y="0"/>
          <a:chExt cx="0" cy="0"/>
        </a:xfrm>
      </p:grpSpPr>
      <p:sp>
        <p:nvSpPr>
          <p:cNvPr id="1401" name="Shape 140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02" name="Shape 1402"/>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Clique novamente na seta e agora vá na opção Edit Column</a:t>
            </a:r>
          </a:p>
        </p:txBody>
      </p:sp>
      <p:pic>
        <p:nvPicPr>
          <p:cNvPr id="1403" name="Shape 1403"/>
          <p:cNvPicPr preferRelativeResize="0"/>
          <p:nvPr/>
        </p:nvPicPr>
        <p:blipFill>
          <a:blip r:embed="rId3">
            <a:alphaModFix/>
          </a:blip>
          <a:stretch>
            <a:fillRect/>
          </a:stretch>
        </p:blipFill>
        <p:spPr>
          <a:xfrm>
            <a:off x="1042987" y="2347912"/>
            <a:ext cx="7058025" cy="21621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7" name="Shape 1407"/>
        <p:cNvGrpSpPr/>
        <p:nvPr/>
      </p:nvGrpSpPr>
      <p:grpSpPr>
        <a:xfrm>
          <a:off x="0" y="0"/>
          <a:ext cx="0" cy="0"/>
          <a:chOff x="0" y="0"/>
          <a:chExt cx="0" cy="0"/>
        </a:xfrm>
      </p:grpSpPr>
      <p:sp>
        <p:nvSpPr>
          <p:cNvPr id="1408" name="Shape 140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09" name="Shape 1409"/>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Do lado esquerdo selecione a coluna Id e na propriedade DataPropertyName digite Id</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Repita o processo para cada coluna com seus respectivos nomes ( lembrando que no Endereço não coloque o “ç” deixe Endereco)</a:t>
            </a:r>
          </a:p>
        </p:txBody>
      </p:sp>
      <p:pic>
        <p:nvPicPr>
          <p:cNvPr id="1410" name="Shape 1410"/>
          <p:cNvPicPr preferRelativeResize="0"/>
          <p:nvPr/>
        </p:nvPicPr>
        <p:blipFill>
          <a:blip r:embed="rId3">
            <a:alphaModFix/>
          </a:blip>
          <a:stretch>
            <a:fillRect/>
          </a:stretch>
        </p:blipFill>
        <p:spPr>
          <a:xfrm>
            <a:off x="2062023" y="1930411"/>
            <a:ext cx="5207125" cy="339372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4" name="Shape 1414"/>
        <p:cNvGrpSpPr/>
        <p:nvPr/>
      </p:nvGrpSpPr>
      <p:grpSpPr>
        <a:xfrm>
          <a:off x="0" y="0"/>
          <a:ext cx="0" cy="0"/>
          <a:chOff x="0" y="0"/>
          <a:chExt cx="0" cy="0"/>
        </a:xfrm>
      </p:grpSpPr>
      <p:sp>
        <p:nvSpPr>
          <p:cNvPr id="1415" name="Shape 1415"/>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16" name="Shape 1416"/>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Adicione o componente OpenFileDialog</a:t>
            </a:r>
          </a:p>
        </p:txBody>
      </p:sp>
      <p:pic>
        <p:nvPicPr>
          <p:cNvPr id="1417" name="Shape 1417"/>
          <p:cNvPicPr preferRelativeResize="0"/>
          <p:nvPr/>
        </p:nvPicPr>
        <p:blipFill>
          <a:blip r:embed="rId3">
            <a:alphaModFix/>
          </a:blip>
          <a:stretch>
            <a:fillRect/>
          </a:stretch>
        </p:blipFill>
        <p:spPr>
          <a:xfrm>
            <a:off x="2406250" y="1857550"/>
            <a:ext cx="3941025" cy="40955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1" name="Shape 1421"/>
        <p:cNvGrpSpPr/>
        <p:nvPr/>
      </p:nvGrpSpPr>
      <p:grpSpPr>
        <a:xfrm>
          <a:off x="0" y="0"/>
          <a:ext cx="0" cy="0"/>
          <a:chOff x="0" y="0"/>
          <a:chExt cx="0" cy="0"/>
        </a:xfrm>
      </p:grpSpPr>
      <p:sp>
        <p:nvSpPr>
          <p:cNvPr id="1422" name="Shape 1422"/>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23" name="Shape 1423"/>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componente openFileDialog1 altere as propriedades Title e digite Selecione o Arquivo e no Filter digite txt files (*.txt)|*.txt</a:t>
            </a:r>
          </a:p>
          <a:p>
            <a:pPr indent="457200" lvl="0" marL="0" rtl="0" algn="l">
              <a:spcBef>
                <a:spcPts val="0"/>
              </a:spcBef>
              <a:buNone/>
            </a:pPr>
            <a:r>
              <a:t/>
            </a:r>
            <a:endParaRPr>
              <a:solidFill>
                <a:schemeClr val="dk1"/>
              </a:solidFill>
            </a:endParaRPr>
          </a:p>
        </p:txBody>
      </p:sp>
      <p:pic>
        <p:nvPicPr>
          <p:cNvPr id="1424" name="Shape 1424"/>
          <p:cNvPicPr preferRelativeResize="0"/>
          <p:nvPr/>
        </p:nvPicPr>
        <p:blipFill>
          <a:blip r:embed="rId3">
            <a:alphaModFix/>
          </a:blip>
          <a:stretch>
            <a:fillRect/>
          </a:stretch>
        </p:blipFill>
        <p:spPr>
          <a:xfrm>
            <a:off x="467554" y="2768475"/>
            <a:ext cx="1828949" cy="537174"/>
          </a:xfrm>
          <a:prstGeom prst="rect">
            <a:avLst/>
          </a:prstGeom>
          <a:noFill/>
          <a:ln>
            <a:noFill/>
          </a:ln>
        </p:spPr>
      </p:pic>
      <p:pic>
        <p:nvPicPr>
          <p:cNvPr id="1425" name="Shape 1425"/>
          <p:cNvPicPr preferRelativeResize="0"/>
          <p:nvPr/>
        </p:nvPicPr>
        <p:blipFill>
          <a:blip r:embed="rId4">
            <a:alphaModFix/>
          </a:blip>
          <a:stretch>
            <a:fillRect/>
          </a:stretch>
        </p:blipFill>
        <p:spPr>
          <a:xfrm>
            <a:off x="6084150" y="2768462"/>
            <a:ext cx="2800350" cy="447675"/>
          </a:xfrm>
          <a:prstGeom prst="rect">
            <a:avLst/>
          </a:prstGeom>
          <a:noFill/>
          <a:ln>
            <a:noFill/>
          </a:ln>
        </p:spPr>
      </p:pic>
      <p:pic>
        <p:nvPicPr>
          <p:cNvPr id="1426" name="Shape 1426"/>
          <p:cNvPicPr preferRelativeResize="0"/>
          <p:nvPr/>
        </p:nvPicPr>
        <p:blipFill>
          <a:blip r:embed="rId5">
            <a:alphaModFix/>
          </a:blip>
          <a:stretch>
            <a:fillRect/>
          </a:stretch>
        </p:blipFill>
        <p:spPr>
          <a:xfrm>
            <a:off x="2906975" y="2865612"/>
            <a:ext cx="2705100" cy="3429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0" name="Shape 1430"/>
        <p:cNvGrpSpPr/>
        <p:nvPr/>
      </p:nvGrpSpPr>
      <p:grpSpPr>
        <a:xfrm>
          <a:off x="0" y="0"/>
          <a:ext cx="0" cy="0"/>
          <a:chOff x="0" y="0"/>
          <a:chExt cx="0" cy="0"/>
        </a:xfrm>
      </p:grpSpPr>
      <p:sp>
        <p:nvSpPr>
          <p:cNvPr id="1431" name="Shape 143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32" name="Shape 1432"/>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de dois cliques no Button1 e abrirá o evento clique do botão para codificar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Codifique conforme a imagem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33" name="Shape 1433"/>
          <p:cNvPicPr preferRelativeResize="0"/>
          <p:nvPr/>
        </p:nvPicPr>
        <p:blipFill>
          <a:blip r:embed="rId3">
            <a:alphaModFix/>
          </a:blip>
          <a:stretch>
            <a:fillRect/>
          </a:stretch>
        </p:blipFill>
        <p:spPr>
          <a:xfrm>
            <a:off x="2012242" y="2113654"/>
            <a:ext cx="5103224" cy="895975"/>
          </a:xfrm>
          <a:prstGeom prst="rect">
            <a:avLst/>
          </a:prstGeom>
          <a:noFill/>
          <a:ln>
            <a:noFill/>
          </a:ln>
        </p:spPr>
      </p:pic>
      <p:pic>
        <p:nvPicPr>
          <p:cNvPr id="1434" name="Shape 1434"/>
          <p:cNvPicPr preferRelativeResize="0"/>
          <p:nvPr/>
        </p:nvPicPr>
        <p:blipFill>
          <a:blip r:embed="rId4">
            <a:alphaModFix/>
          </a:blip>
          <a:stretch>
            <a:fillRect/>
          </a:stretch>
        </p:blipFill>
        <p:spPr>
          <a:xfrm>
            <a:off x="2012250" y="3785075"/>
            <a:ext cx="5103225" cy="136601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8" name="Shape 1438"/>
        <p:cNvGrpSpPr/>
        <p:nvPr/>
      </p:nvGrpSpPr>
      <p:grpSpPr>
        <a:xfrm>
          <a:off x="0" y="0"/>
          <a:ext cx="0" cy="0"/>
          <a:chOff x="0" y="0"/>
          <a:chExt cx="0" cy="0"/>
        </a:xfrm>
      </p:grpSpPr>
      <p:sp>
        <p:nvSpPr>
          <p:cNvPr id="1439" name="Shape 1439"/>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40" name="Shape 1440"/>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De dois cliques no form1 e abrirá o evento onLoad do form1 para codificação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Abaixo da declaração da classe crie um DataTable conforme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41" name="Shape 1441"/>
          <p:cNvPicPr preferRelativeResize="0"/>
          <p:nvPr/>
        </p:nvPicPr>
        <p:blipFill>
          <a:blip r:embed="rId3">
            <a:alphaModFix/>
          </a:blip>
          <a:stretch>
            <a:fillRect/>
          </a:stretch>
        </p:blipFill>
        <p:spPr>
          <a:xfrm>
            <a:off x="2379150" y="2124878"/>
            <a:ext cx="4385699" cy="917650"/>
          </a:xfrm>
          <a:prstGeom prst="rect">
            <a:avLst/>
          </a:prstGeom>
          <a:noFill/>
          <a:ln>
            <a:noFill/>
          </a:ln>
        </p:spPr>
      </p:pic>
      <p:pic>
        <p:nvPicPr>
          <p:cNvPr id="1442" name="Shape 1442"/>
          <p:cNvPicPr preferRelativeResize="0"/>
          <p:nvPr/>
        </p:nvPicPr>
        <p:blipFill>
          <a:blip r:embed="rId4">
            <a:alphaModFix/>
          </a:blip>
          <a:stretch>
            <a:fillRect/>
          </a:stretch>
        </p:blipFill>
        <p:spPr>
          <a:xfrm>
            <a:off x="2379160" y="3917975"/>
            <a:ext cx="4301350" cy="111452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6" name="Shape 1446"/>
        <p:cNvGrpSpPr/>
        <p:nvPr/>
      </p:nvGrpSpPr>
      <p:grpSpPr>
        <a:xfrm>
          <a:off x="0" y="0"/>
          <a:ext cx="0" cy="0"/>
          <a:chOff x="0" y="0"/>
          <a:chExt cx="0" cy="0"/>
        </a:xfrm>
      </p:grpSpPr>
      <p:sp>
        <p:nvSpPr>
          <p:cNvPr id="1447" name="Shape 1447"/>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48" name="Shape 1448"/>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Método Form1_Load escreva o codigo a seguir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Os nomes das colunas do DataTable serão iguais aos do dataGridView1</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49" name="Shape 1449"/>
          <p:cNvPicPr preferRelativeResize="0"/>
          <p:nvPr/>
        </p:nvPicPr>
        <p:blipFill>
          <a:blip r:embed="rId3">
            <a:alphaModFix/>
          </a:blip>
          <a:stretch>
            <a:fillRect/>
          </a:stretch>
        </p:blipFill>
        <p:spPr>
          <a:xfrm>
            <a:off x="2105300" y="2041300"/>
            <a:ext cx="4301350" cy="171583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3" name="Shape 1453"/>
        <p:cNvGrpSpPr/>
        <p:nvPr/>
      </p:nvGrpSpPr>
      <p:grpSpPr>
        <a:xfrm>
          <a:off x="0" y="0"/>
          <a:ext cx="0" cy="0"/>
          <a:chOff x="0" y="0"/>
          <a:chExt cx="0" cy="0"/>
        </a:xfrm>
      </p:grpSpPr>
      <p:sp>
        <p:nvSpPr>
          <p:cNvPr id="1454" name="Shape 1454"/>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55" name="Shape 1455"/>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De dois cliques no botão Importar  e abrirá o evento clique do botão para codificar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56" name="Shape 1456"/>
          <p:cNvPicPr preferRelativeResize="0"/>
          <p:nvPr/>
        </p:nvPicPr>
        <p:blipFill>
          <a:blip r:embed="rId3">
            <a:alphaModFix/>
          </a:blip>
          <a:stretch>
            <a:fillRect/>
          </a:stretch>
        </p:blipFill>
        <p:spPr>
          <a:xfrm>
            <a:off x="2024987" y="3088278"/>
            <a:ext cx="5094025" cy="941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OPERADORES</a:t>
            </a:r>
          </a:p>
        </p:txBody>
      </p:sp>
      <p:sp>
        <p:nvSpPr>
          <p:cNvPr id="159" name="Shape 159"/>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Lógico:</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“E” lógico &amp;&amp; </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“OU” lógico || </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60" name="Shape 160"/>
          <p:cNvPicPr preferRelativeResize="0"/>
          <p:nvPr/>
        </p:nvPicPr>
        <p:blipFill rotWithShape="1">
          <a:blip r:embed="rId3">
            <a:alphaModFix/>
          </a:blip>
          <a:srcRect b="0" l="0" r="34955" t="0"/>
          <a:stretch/>
        </p:blipFill>
        <p:spPr>
          <a:xfrm>
            <a:off x="395523" y="3228975"/>
            <a:ext cx="7605600" cy="872100"/>
          </a:xfrm>
          <a:prstGeom prst="rect">
            <a:avLst/>
          </a:prstGeom>
          <a:noFill/>
          <a:ln>
            <a:noFill/>
          </a:ln>
        </p:spPr>
      </p:pic>
      <p:pic>
        <p:nvPicPr>
          <p:cNvPr id="161" name="Shape 161"/>
          <p:cNvPicPr preferRelativeResize="0"/>
          <p:nvPr/>
        </p:nvPicPr>
        <p:blipFill rotWithShape="1">
          <a:blip r:embed="rId4">
            <a:alphaModFix/>
          </a:blip>
          <a:srcRect b="0" l="0" r="34955" t="0"/>
          <a:stretch/>
        </p:blipFill>
        <p:spPr>
          <a:xfrm>
            <a:off x="395523" y="4017650"/>
            <a:ext cx="7605600" cy="11217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0" name="Shape 1460"/>
        <p:cNvGrpSpPr/>
        <p:nvPr/>
      </p:nvGrpSpPr>
      <p:grpSpPr>
        <a:xfrm>
          <a:off x="0" y="0"/>
          <a:ext cx="0" cy="0"/>
          <a:chOff x="0" y="0"/>
          <a:chExt cx="0" cy="0"/>
        </a:xfrm>
      </p:grpSpPr>
      <p:sp>
        <p:nvSpPr>
          <p:cNvPr id="1461" name="Shape 1461"/>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62" name="Shape 1462"/>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Digite o código conforme imagem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463" name="Shape 1463"/>
          <p:cNvPicPr preferRelativeResize="0"/>
          <p:nvPr/>
        </p:nvPicPr>
        <p:blipFill>
          <a:blip r:embed="rId3">
            <a:alphaModFix/>
          </a:blip>
          <a:stretch>
            <a:fillRect/>
          </a:stretch>
        </p:blipFill>
        <p:spPr>
          <a:xfrm>
            <a:off x="1983825" y="2243437"/>
            <a:ext cx="5324475" cy="353377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7" name="Shape 1467"/>
        <p:cNvGrpSpPr/>
        <p:nvPr/>
      </p:nvGrpSpPr>
      <p:grpSpPr>
        <a:xfrm>
          <a:off x="0" y="0"/>
          <a:ext cx="0" cy="0"/>
          <a:chOff x="0" y="0"/>
          <a:chExt cx="0" cy="0"/>
        </a:xfrm>
      </p:grpSpPr>
      <p:sp>
        <p:nvSpPr>
          <p:cNvPr id="1468" name="Shape 1468"/>
          <p:cNvSpPr txBox="1"/>
          <p:nvPr>
            <p:ph type="title"/>
          </p:nvPr>
        </p:nvSpPr>
        <p:spPr>
          <a:xfrm>
            <a:off x="467550" y="10349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1469" name="Shape 1469"/>
          <p:cNvSpPr txBox="1"/>
          <p:nvPr>
            <p:ph idx="1" type="body"/>
          </p:nvPr>
        </p:nvSpPr>
        <p:spPr>
          <a:xfrm>
            <a:off x="246700" y="1465375"/>
            <a:ext cx="8634300" cy="46527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Crie um arquivo txt em uma pasta a sua escolha e deixe seu conteúdo conforme imagem abaixo: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	1;Cliente 1;Rua 1 número 123;(19)91324-6549</a:t>
            </a:r>
          </a:p>
          <a:p>
            <a:pPr indent="387350" lvl="0" marL="457200" rtl="0" algn="l">
              <a:spcBef>
                <a:spcPts val="0"/>
              </a:spcBef>
              <a:buClr>
                <a:schemeClr val="dk1"/>
              </a:buClr>
              <a:buSzPct val="68750"/>
              <a:buFont typeface="Arial"/>
              <a:buNone/>
            </a:pPr>
            <a:r>
              <a:rPr lang="pt-BR">
                <a:solidFill>
                  <a:schemeClr val="dk1"/>
                </a:solidFill>
              </a:rPr>
              <a:t>2;Cliente 2;Rua 2 número 456;(19)96549-9877</a:t>
            </a:r>
          </a:p>
          <a:p>
            <a:pPr indent="387350" lvl="0" marL="457200" rtl="0" algn="l">
              <a:spcBef>
                <a:spcPts val="0"/>
              </a:spcBef>
              <a:buClr>
                <a:schemeClr val="dk1"/>
              </a:buClr>
              <a:buSzPct val="68750"/>
              <a:buFont typeface="Arial"/>
              <a:buNone/>
            </a:pPr>
            <a:r>
              <a:rPr lang="pt-BR">
                <a:solidFill>
                  <a:schemeClr val="dk1"/>
                </a:solidFill>
              </a:rPr>
              <a:t>3;Cliente 3;Rua 3 número 789;(19)97890-5529</a:t>
            </a:r>
          </a:p>
          <a:p>
            <a:pPr indent="387350" lvl="0" marL="457200" rtl="0" algn="l">
              <a:spcBef>
                <a:spcPts val="0"/>
              </a:spcBef>
              <a:buClr>
                <a:schemeClr val="dk1"/>
              </a:buClr>
              <a:buSzPct val="68750"/>
              <a:buFont typeface="Arial"/>
              <a:buNone/>
            </a:pPr>
            <a:r>
              <a:rPr lang="pt-BR">
                <a:solidFill>
                  <a:schemeClr val="dk1"/>
                </a:solidFill>
              </a:rPr>
              <a:t>4;Cliente 4;Rua 4 número 321;(19)99856-9638</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Rode o Programa e selecione o arquivo txt na pasta que ele foi gravado com o botão buscar e  depois clique em no botão importar</a:t>
            </a: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3" name="Shape 1473"/>
        <p:cNvGrpSpPr/>
        <p:nvPr/>
      </p:nvGrpSpPr>
      <p:grpSpPr>
        <a:xfrm>
          <a:off x="0" y="0"/>
          <a:ext cx="0" cy="0"/>
          <a:chOff x="0" y="0"/>
          <a:chExt cx="0" cy="0"/>
        </a:xfrm>
      </p:grpSpPr>
      <p:sp>
        <p:nvSpPr>
          <p:cNvPr id="1474" name="Shape 1474"/>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6 / 7</a:t>
            </a:r>
          </a:p>
        </p:txBody>
      </p:sp>
      <p:sp>
        <p:nvSpPr>
          <p:cNvPr id="1475" name="Shape 1475"/>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p:txBody>
      </p:sp>
      <p:graphicFrame>
        <p:nvGraphicFramePr>
          <p:cNvPr id="1476" name="Shape 1476"/>
          <p:cNvGraphicFramePr/>
          <p:nvPr/>
        </p:nvGraphicFramePr>
        <p:xfrm>
          <a:off x="2815558" y="3316364"/>
          <a:ext cx="3000000" cy="3000000"/>
        </p:xfrm>
        <a:graphic>
          <a:graphicData uri="http://schemas.openxmlformats.org/drawingml/2006/table">
            <a:tbl>
              <a:tblPr>
                <a:noFill/>
                <a:tableStyleId>{61C7BB5E-0D08-4973-A180-BBA950ABF627}</a:tableStyleId>
              </a:tblPr>
              <a:tblGrid>
                <a:gridCol w="3368900"/>
              </a:tblGrid>
              <a:tr h="190500">
                <a:tc>
                  <a:txBody>
                    <a:bodyPr>
                      <a:noAutofit/>
                    </a:bodyPr>
                    <a:lstStyle/>
                    <a:p>
                      <a:pPr indent="0" lvl="0" marL="0" marR="0" rtl="0" algn="l">
                        <a:spcBef>
                          <a:spcPts val="0"/>
                        </a:spcBef>
                        <a:buSzPct val="25000"/>
                        <a:buNone/>
                      </a:pPr>
                      <a:r>
                        <a:rPr lang="pt-BR" sz="1600"/>
                        <a:t>Conexão Com Banco de Dados</a:t>
                      </a:r>
                    </a:p>
                  </a:txBody>
                  <a:tcPr marT="9525" marB="0" marR="9525" marL="9525" anchor="b"/>
                </a:tc>
              </a:tr>
              <a:tr h="190500">
                <a:tc>
                  <a:txBody>
                    <a:bodyPr>
                      <a:noAutofit/>
                    </a:bodyPr>
                    <a:lstStyle/>
                    <a:p>
                      <a:pPr indent="0" lvl="0" marL="0" marR="0" rtl="0" algn="l">
                        <a:spcBef>
                          <a:spcPts val="0"/>
                        </a:spcBef>
                        <a:buSzPct val="25000"/>
                        <a:buNone/>
                      </a:pPr>
                      <a:r>
                        <a:rPr lang="pt-BR" sz="1600">
                          <a:solidFill>
                            <a:srgbClr val="000000"/>
                          </a:solidFill>
                        </a:rPr>
                        <a:t>    ADODB</a:t>
                      </a:r>
                    </a:p>
                  </a:txBody>
                  <a:tcPr marT="9525" marB="0" marR="9525" marL="9525" anchor="b"/>
                </a:tc>
              </a:tr>
              <a:tr h="190500">
                <a:tc>
                  <a:txBody>
                    <a:bodyPr>
                      <a:noAutofit/>
                    </a:bodyPr>
                    <a:lstStyle/>
                    <a:p>
                      <a:pPr indent="0" lvl="0" marL="0" marR="0" rtl="0" algn="l">
                        <a:spcBef>
                          <a:spcPts val="0"/>
                        </a:spcBef>
                        <a:buSzPct val="25000"/>
                        <a:buNone/>
                      </a:pPr>
                      <a:r>
                        <a:rPr lang="pt-BR" sz="1600"/>
                        <a:t>    LINQ to SQL</a:t>
                      </a:r>
                    </a:p>
                  </a:txBody>
                  <a:tcPr marT="9525" marB="0" marR="9525" marL="9525" anchor="b"/>
                </a:tc>
              </a:tr>
              <a:tr h="320050">
                <a:tc>
                  <a:txBody>
                    <a:bodyPr>
                      <a:noAutofit/>
                    </a:bodyPr>
                    <a:lstStyle/>
                    <a:p>
                      <a:pPr indent="0" lvl="0" marL="0" marR="0" rtl="0" algn="l">
                        <a:spcBef>
                          <a:spcPts val="0"/>
                        </a:spcBef>
                        <a:buSzPct val="25000"/>
                        <a:buNone/>
                      </a:pPr>
                      <a:r>
                        <a:rPr lang="pt-BR" sz="1600"/>
                        <a:t>Interface com SAP (RFC)</a:t>
                      </a:r>
                    </a:p>
                  </a:txBody>
                  <a:tcPr marT="9525" marB="0" marR="9525" marL="9525" anchor="b"/>
                </a:tc>
              </a:tr>
            </a:tbl>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0" name="Shape 1480"/>
        <p:cNvGrpSpPr/>
        <p:nvPr/>
      </p:nvGrpSpPr>
      <p:grpSpPr>
        <a:xfrm>
          <a:off x="0" y="0"/>
          <a:ext cx="0" cy="0"/>
          <a:chOff x="0" y="0"/>
          <a:chExt cx="0" cy="0"/>
        </a:xfrm>
      </p:grpSpPr>
      <p:sp>
        <p:nvSpPr>
          <p:cNvPr id="1481" name="Shape 148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482" name="Shape 1482"/>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Na grande maioria dos sistemas desenvolvidos existem a necessidade de armazenamento dos dados manipulados pelo mesmo, para este armazenamento existem os bancos de dados.</a:t>
            </a:r>
          </a:p>
          <a:p>
            <a:pPr indent="457200" lvl="0" marL="0" rtl="0" algn="l">
              <a:spcBef>
                <a:spcPts val="0"/>
              </a:spcBef>
              <a:buNone/>
            </a:pPr>
            <a:r>
              <a:rPr lang="pt-BR">
                <a:solidFill>
                  <a:schemeClr val="dk1"/>
                </a:solidFill>
              </a:rPr>
              <a:t>Hoje no mercado existem diversos Bancos de Dados, abaixo segue alguns exemplos:</a:t>
            </a:r>
          </a:p>
          <a:p>
            <a:pPr indent="457200" lvl="0" marL="0" rtl="0" algn="l">
              <a:spcBef>
                <a:spcPts val="0"/>
              </a:spcBef>
              <a:buNone/>
            </a:pPr>
            <a:r>
              <a:t/>
            </a:r>
            <a:endParaRPr>
              <a:solidFill>
                <a:schemeClr val="dk1"/>
              </a:solidFill>
            </a:endParaRPr>
          </a:p>
          <a:p>
            <a:pPr indent="457200" lvl="0" rtl="0" algn="l">
              <a:spcBef>
                <a:spcPts val="0"/>
              </a:spcBef>
              <a:buNone/>
            </a:pPr>
            <a:r>
              <a:rPr lang="pt-BR">
                <a:solidFill>
                  <a:schemeClr val="dk1"/>
                </a:solidFill>
              </a:rPr>
              <a:t>Bancos SQL (Relacional)</a:t>
            </a:r>
          </a:p>
          <a:p>
            <a:pPr indent="457200" lvl="0" rtl="0" algn="l">
              <a:spcBef>
                <a:spcPts val="0"/>
              </a:spcBef>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Oracle</a:t>
            </a:r>
          </a:p>
          <a:p>
            <a:pPr indent="457200" lvl="0" marL="0" rtl="0" algn="l">
              <a:spcBef>
                <a:spcPts val="0"/>
              </a:spcBef>
              <a:buNone/>
            </a:pPr>
            <a:r>
              <a:rPr lang="pt-BR">
                <a:solidFill>
                  <a:schemeClr val="dk1"/>
                </a:solidFill>
              </a:rPr>
              <a:t>SQL Server</a:t>
            </a:r>
          </a:p>
          <a:p>
            <a:pPr indent="457200" lvl="0" marL="0" rtl="0" algn="l">
              <a:spcBef>
                <a:spcPts val="0"/>
              </a:spcBef>
              <a:buNone/>
            </a:pPr>
            <a:r>
              <a:rPr lang="pt-BR">
                <a:solidFill>
                  <a:schemeClr val="dk1"/>
                </a:solidFill>
              </a:rPr>
              <a:t>Postgre Sql</a:t>
            </a:r>
          </a:p>
          <a:p>
            <a:pPr indent="457200" lvl="0" marL="0" rtl="0" algn="l">
              <a:spcBef>
                <a:spcPts val="0"/>
              </a:spcBef>
              <a:buNone/>
            </a:pPr>
            <a:r>
              <a:rPr lang="pt-BR">
                <a:solidFill>
                  <a:schemeClr val="dk1"/>
                </a:solidFill>
              </a:rPr>
              <a:t>MySql</a:t>
            </a:r>
          </a:p>
          <a:p>
            <a:pPr indent="457200" lvl="0" marL="0" rtl="0" algn="l">
              <a:spcBef>
                <a:spcPts val="0"/>
              </a:spcBef>
              <a:buNone/>
            </a:pPr>
            <a:r>
              <a:rPr lang="pt-BR">
                <a:solidFill>
                  <a:schemeClr val="dk1"/>
                </a:solidFill>
              </a:rPr>
              <a:t>SqLite</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Bancos NoSQL (Not only Sql)</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MongoDb</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6" name="Shape 1486"/>
        <p:cNvGrpSpPr/>
        <p:nvPr/>
      </p:nvGrpSpPr>
      <p:grpSpPr>
        <a:xfrm>
          <a:off x="0" y="0"/>
          <a:ext cx="0" cy="0"/>
          <a:chOff x="0" y="0"/>
          <a:chExt cx="0" cy="0"/>
        </a:xfrm>
      </p:grpSpPr>
      <p:sp>
        <p:nvSpPr>
          <p:cNvPr id="1487" name="Shape 148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488" name="Shape 1488"/>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Bancos NoSQL (Not only Sql)</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MongoDb</a:t>
            </a:r>
          </a:p>
          <a:p>
            <a:pPr indent="457200" lvl="0" marL="0" rtl="0" algn="l">
              <a:spcBef>
                <a:spcPts val="0"/>
              </a:spcBef>
              <a:buNone/>
            </a:pPr>
            <a:r>
              <a:rPr lang="pt-BR">
                <a:solidFill>
                  <a:schemeClr val="dk1"/>
                </a:solidFill>
              </a:rPr>
              <a:t>DinamoDB</a:t>
            </a:r>
          </a:p>
          <a:p>
            <a:pPr indent="457200" lvl="0" marL="0" rtl="0" algn="l">
              <a:spcBef>
                <a:spcPts val="0"/>
              </a:spcBef>
              <a:buNone/>
            </a:pPr>
            <a:r>
              <a:rPr lang="pt-BR">
                <a:solidFill>
                  <a:schemeClr val="dk1"/>
                </a:solidFill>
              </a:rPr>
              <a:t>Redis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Bancos de Dados em Memória</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Memcached</a:t>
            </a:r>
          </a:p>
          <a:p>
            <a:pPr indent="387350" lvl="0" rtl="0" algn="l">
              <a:spcBef>
                <a:spcPts val="0"/>
              </a:spcBef>
              <a:buClr>
                <a:schemeClr val="dk1"/>
              </a:buClr>
              <a:buSzPct val="68750"/>
              <a:buFont typeface="Arial"/>
              <a:buNone/>
            </a:pPr>
            <a:r>
              <a:rPr lang="pt-BR">
                <a:solidFill>
                  <a:schemeClr val="dk1"/>
                </a:solidFill>
              </a:rPr>
              <a:t>SAP HANA</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2" name="Shape 1492"/>
        <p:cNvGrpSpPr/>
        <p:nvPr/>
      </p:nvGrpSpPr>
      <p:grpSpPr>
        <a:xfrm>
          <a:off x="0" y="0"/>
          <a:ext cx="0" cy="0"/>
          <a:chOff x="0" y="0"/>
          <a:chExt cx="0" cy="0"/>
        </a:xfrm>
      </p:grpSpPr>
      <p:sp>
        <p:nvSpPr>
          <p:cNvPr id="1493" name="Shape 149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494" name="Shape 1494"/>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rtl="0" algn="l">
              <a:spcBef>
                <a:spcPts val="0"/>
              </a:spcBef>
              <a:buNone/>
            </a:pPr>
            <a:r>
              <a:rPr lang="pt-BR">
                <a:solidFill>
                  <a:schemeClr val="dk1"/>
                </a:solidFill>
              </a:rPr>
              <a:t>Com plataforma DotNet é possível fazer conexões com quase todos os tipos de bancos de dados do mercado.</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As principais formas de um programa desenvolvido na plataforma DotNet são:</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ADO.NET</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LINQ to SQL (Só compatível com SQL Server)</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Na .NEt Framework nos temos 4 classes de conexão ADO;</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System.Data.Odbc - Conexão que tem ser criada no Windows pelo Painel de Controle</a:t>
            </a:r>
          </a:p>
          <a:p>
            <a:pPr indent="457200" lvl="0" rtl="0" algn="l">
              <a:spcBef>
                <a:spcPts val="0"/>
              </a:spcBef>
              <a:buNone/>
            </a:pPr>
            <a:r>
              <a:rPr lang="pt-BR">
                <a:solidFill>
                  <a:schemeClr val="dk1"/>
                </a:solidFill>
              </a:rPr>
              <a:t>System.Data.OleDb - Para conexão com Access e Sql Server( até a versão 7.0)</a:t>
            </a:r>
          </a:p>
          <a:p>
            <a:pPr indent="457200" lvl="0" marL="0" rtl="0" algn="l">
              <a:spcBef>
                <a:spcPts val="0"/>
              </a:spcBef>
              <a:buNone/>
            </a:pPr>
            <a:r>
              <a:rPr lang="pt-BR">
                <a:solidFill>
                  <a:schemeClr val="dk1"/>
                </a:solidFill>
              </a:rPr>
              <a:t>System.Data.SqlClient - Para conexão com Sql Server (da versão 7.0 para cima)</a:t>
            </a:r>
          </a:p>
          <a:p>
            <a:pPr indent="457200" lvl="0" marL="0" rtl="0" algn="l">
              <a:spcBef>
                <a:spcPts val="0"/>
              </a:spcBef>
              <a:buNone/>
            </a:pPr>
            <a:r>
              <a:rPr lang="pt-BR">
                <a:solidFill>
                  <a:schemeClr val="dk1"/>
                </a:solidFill>
              </a:rPr>
              <a:t>System.Data.OracleClient - Para Conexão com Banco de Dados Oracle ( Precisa ser referenciado no projeto)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8" name="Shape 1498"/>
        <p:cNvGrpSpPr/>
        <p:nvPr/>
      </p:nvGrpSpPr>
      <p:grpSpPr>
        <a:xfrm>
          <a:off x="0" y="0"/>
          <a:ext cx="0" cy="0"/>
          <a:chOff x="0" y="0"/>
          <a:chExt cx="0" cy="0"/>
        </a:xfrm>
      </p:grpSpPr>
      <p:sp>
        <p:nvSpPr>
          <p:cNvPr id="1499" name="Shape 149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00" name="Shape 1500"/>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Em nosso Treinamento Base de Dados SQL Server para utilizarmos tanto o ADO.NET como o Linq to SQL</a:t>
            </a:r>
          </a:p>
          <a:p>
            <a:pPr indent="457200" lvl="0" marL="0" rtl="0" algn="l">
              <a:spcBef>
                <a:spcPts val="0"/>
              </a:spcBef>
              <a:buNone/>
            </a:pPr>
            <a:r>
              <a:t/>
            </a:r>
            <a:endParaRPr>
              <a:solidFill>
                <a:schemeClr val="dk1"/>
              </a:solidFill>
            </a:endParaRPr>
          </a:p>
          <a:p>
            <a:pPr indent="457200" lvl="0" marL="0" rtl="0" algn="l">
              <a:spcBef>
                <a:spcPts val="0"/>
              </a:spcBef>
              <a:buNone/>
            </a:pPr>
            <a:r>
              <a:rPr b="1" lang="pt-BR">
                <a:solidFill>
                  <a:schemeClr val="dk1"/>
                </a:solidFill>
              </a:rPr>
              <a:t>ADO.NET</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Vamos Fazer Uma Conexão via ADO, crie um projeto Windows forms  com um nome TesteBd</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01" name="Shape 1501"/>
          <p:cNvPicPr preferRelativeResize="0"/>
          <p:nvPr/>
        </p:nvPicPr>
        <p:blipFill>
          <a:blip r:embed="rId3">
            <a:alphaModFix/>
          </a:blip>
          <a:stretch>
            <a:fillRect/>
          </a:stretch>
        </p:blipFill>
        <p:spPr>
          <a:xfrm>
            <a:off x="2271399" y="3314000"/>
            <a:ext cx="4601199" cy="2804099"/>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5" name="Shape 1505"/>
        <p:cNvGrpSpPr/>
        <p:nvPr/>
      </p:nvGrpSpPr>
      <p:grpSpPr>
        <a:xfrm>
          <a:off x="0" y="0"/>
          <a:ext cx="0" cy="0"/>
          <a:chOff x="0" y="0"/>
          <a:chExt cx="0" cy="0"/>
        </a:xfrm>
      </p:grpSpPr>
      <p:sp>
        <p:nvSpPr>
          <p:cNvPr id="1506" name="Shape 150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07" name="Shape 1507"/>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b="1" lang="pt-BR">
                <a:solidFill>
                  <a:schemeClr val="dk1"/>
                </a:solidFill>
              </a:rPr>
              <a:t>ADO.NET</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Podemos utilizar um banco de dados de duas Formas: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1 - Criando um Banco Local dentro da aplicação</a:t>
            </a:r>
          </a:p>
          <a:p>
            <a:pPr indent="457200" lvl="0" marL="0" rtl="0" algn="l">
              <a:spcBef>
                <a:spcPts val="0"/>
              </a:spcBef>
              <a:buNone/>
            </a:pPr>
            <a:r>
              <a:t/>
            </a:r>
            <a:endParaRPr>
              <a:solidFill>
                <a:schemeClr val="dk1"/>
              </a:solidFill>
            </a:endParaRPr>
          </a:p>
          <a:p>
            <a:pPr indent="457200" lvl="0" rtl="0" algn="l">
              <a:spcBef>
                <a:spcPts val="0"/>
              </a:spcBef>
              <a:buNone/>
            </a:pPr>
            <a:r>
              <a:rPr lang="pt-BR">
                <a:solidFill>
                  <a:schemeClr val="dk1"/>
                </a:solidFill>
              </a:rPr>
              <a:t>2 - Conectando em um servidor de Banco de Dados na Rede ou na Nuvem e é dessa forma que vamos utilizar no nosso treinamento</a:t>
            </a:r>
          </a:p>
          <a:p>
            <a:pPr indent="457200" lvl="0" rtl="0" algn="l">
              <a:spcBef>
                <a:spcPts val="0"/>
              </a:spcBef>
              <a:buNone/>
            </a:pPr>
            <a:r>
              <a:t/>
            </a:r>
            <a:endParaRPr>
              <a:solidFill>
                <a:schemeClr val="dk1"/>
              </a:solidFill>
            </a:endParaRPr>
          </a:p>
          <a:p>
            <a:pPr indent="457200" lvl="0" rtl="0" algn="l">
              <a:spcBef>
                <a:spcPts val="0"/>
              </a:spcBef>
              <a:buNone/>
            </a:pPr>
            <a:r>
              <a:rPr lang="pt-BR">
                <a:solidFill>
                  <a:schemeClr val="dk1"/>
                </a:solidFill>
              </a:rPr>
              <a:t>do lado esquerdo do Visual Studio temos a Toolbox e no canto inferior esquerdo podemos Trocar essa tela para o Server Explorer clicando nele.</a:t>
            </a:r>
          </a:p>
          <a:p>
            <a:pPr indent="457200" lvl="0" rtl="0" algn="l">
              <a:spcBef>
                <a:spcPts val="0"/>
              </a:spcBef>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08" name="Shape 1508"/>
          <p:cNvPicPr preferRelativeResize="0"/>
          <p:nvPr/>
        </p:nvPicPr>
        <p:blipFill>
          <a:blip r:embed="rId3">
            <a:alphaModFix/>
          </a:blip>
          <a:stretch>
            <a:fillRect/>
          </a:stretch>
        </p:blipFill>
        <p:spPr>
          <a:xfrm>
            <a:off x="3305250" y="4677800"/>
            <a:ext cx="2171700" cy="12192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2" name="Shape 1512"/>
        <p:cNvGrpSpPr/>
        <p:nvPr/>
      </p:nvGrpSpPr>
      <p:grpSpPr>
        <a:xfrm>
          <a:off x="0" y="0"/>
          <a:ext cx="0" cy="0"/>
          <a:chOff x="0" y="0"/>
          <a:chExt cx="0" cy="0"/>
        </a:xfrm>
      </p:grpSpPr>
      <p:sp>
        <p:nvSpPr>
          <p:cNvPr id="1513" name="Shape 151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14" name="Shape 1514"/>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Na tela do Server Explorer temos 3 opções: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Azure</a:t>
            </a:r>
          </a:p>
          <a:p>
            <a:pPr indent="457200" lvl="0" marL="0" rtl="0" algn="l">
              <a:spcBef>
                <a:spcPts val="0"/>
              </a:spcBef>
              <a:buNone/>
            </a:pPr>
            <a:r>
              <a:rPr lang="pt-BR">
                <a:solidFill>
                  <a:schemeClr val="dk1"/>
                </a:solidFill>
              </a:rPr>
              <a:t>Data Connection</a:t>
            </a:r>
          </a:p>
          <a:p>
            <a:pPr indent="457200" lvl="0" marL="0" rtl="0" algn="l">
              <a:spcBef>
                <a:spcPts val="0"/>
              </a:spcBef>
              <a:buNone/>
            </a:pPr>
            <a:r>
              <a:rPr lang="pt-BR">
                <a:solidFill>
                  <a:schemeClr val="dk1"/>
                </a:solidFill>
              </a:rPr>
              <a:t>Servers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Vamos Clicar com o botão direito em Data Connections e depois em Add Connections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15" name="Shape 1515"/>
          <p:cNvPicPr preferRelativeResize="0"/>
          <p:nvPr/>
        </p:nvPicPr>
        <p:blipFill>
          <a:blip r:embed="rId3">
            <a:alphaModFix/>
          </a:blip>
          <a:stretch>
            <a:fillRect/>
          </a:stretch>
        </p:blipFill>
        <p:spPr>
          <a:xfrm>
            <a:off x="2678650" y="1903700"/>
            <a:ext cx="2222275" cy="1194999"/>
          </a:xfrm>
          <a:prstGeom prst="rect">
            <a:avLst/>
          </a:prstGeom>
          <a:noFill/>
          <a:ln>
            <a:noFill/>
          </a:ln>
        </p:spPr>
      </p:pic>
      <p:pic>
        <p:nvPicPr>
          <p:cNvPr id="1516" name="Shape 1516"/>
          <p:cNvPicPr preferRelativeResize="0"/>
          <p:nvPr/>
        </p:nvPicPr>
        <p:blipFill>
          <a:blip r:embed="rId4">
            <a:alphaModFix/>
          </a:blip>
          <a:stretch>
            <a:fillRect/>
          </a:stretch>
        </p:blipFill>
        <p:spPr>
          <a:xfrm>
            <a:off x="2678650" y="3908712"/>
            <a:ext cx="4286250" cy="19526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0" name="Shape 1520"/>
        <p:cNvGrpSpPr/>
        <p:nvPr/>
      </p:nvGrpSpPr>
      <p:grpSpPr>
        <a:xfrm>
          <a:off x="0" y="0"/>
          <a:ext cx="0" cy="0"/>
          <a:chOff x="0" y="0"/>
          <a:chExt cx="0" cy="0"/>
        </a:xfrm>
      </p:grpSpPr>
      <p:sp>
        <p:nvSpPr>
          <p:cNvPr id="1521" name="Shape 152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22" name="Shape 1522"/>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Campo Server Name Digite o IP</a:t>
            </a:r>
          </a:p>
          <a:p>
            <a:pPr indent="457200" lvl="0" marL="0" rtl="0" algn="l">
              <a:spcBef>
                <a:spcPts val="0"/>
              </a:spcBef>
              <a:buNone/>
            </a:pPr>
            <a:r>
              <a:rPr lang="pt-BR">
                <a:solidFill>
                  <a:schemeClr val="dk1"/>
                </a:solidFill>
              </a:rPr>
              <a:t>52.36.114.106</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Em Authentication Selecione</a:t>
            </a:r>
          </a:p>
          <a:p>
            <a:pPr indent="0" lvl="0" marL="0" rtl="0" algn="l">
              <a:spcBef>
                <a:spcPts val="0"/>
              </a:spcBef>
              <a:buNone/>
            </a:pPr>
            <a:r>
              <a:rPr lang="pt-BR">
                <a:solidFill>
                  <a:schemeClr val="dk1"/>
                </a:solidFill>
              </a:rPr>
              <a:t>	SQL Server Authentication </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User Name</a:t>
            </a:r>
          </a:p>
          <a:p>
            <a:pPr indent="0" lvl="0" marL="0" rtl="0" algn="l">
              <a:spcBef>
                <a:spcPts val="0"/>
              </a:spcBef>
              <a:buNone/>
            </a:pPr>
            <a:r>
              <a:rPr lang="pt-BR">
                <a:solidFill>
                  <a:schemeClr val="dk1"/>
                </a:solidFill>
              </a:rPr>
              <a:t>	treinamento</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password</a:t>
            </a:r>
          </a:p>
          <a:p>
            <a:pPr indent="0" lvl="0" marL="0" rtl="0" algn="l">
              <a:spcBef>
                <a:spcPts val="0"/>
              </a:spcBef>
              <a:buNone/>
            </a:pPr>
            <a:r>
              <a:rPr lang="pt-BR">
                <a:solidFill>
                  <a:schemeClr val="dk1"/>
                </a:solidFill>
              </a:rPr>
              <a:t>	treina1234</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Flag Save my password</a:t>
            </a:r>
          </a:p>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Selecione o Banco</a:t>
            </a:r>
          </a:p>
          <a:p>
            <a:pPr indent="0" lvl="0" marL="0" rtl="0" algn="l">
              <a:spcBef>
                <a:spcPts val="0"/>
              </a:spcBef>
              <a:buNone/>
            </a:pPr>
            <a:r>
              <a:rPr lang="pt-BR">
                <a:solidFill>
                  <a:schemeClr val="dk1"/>
                </a:solidFill>
              </a:rPr>
              <a:t>	AulaDotNet</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23" name="Shape 1523"/>
          <p:cNvPicPr preferRelativeResize="0"/>
          <p:nvPr/>
        </p:nvPicPr>
        <p:blipFill>
          <a:blip r:embed="rId3">
            <a:alphaModFix/>
          </a:blip>
          <a:stretch>
            <a:fillRect/>
          </a:stretch>
        </p:blipFill>
        <p:spPr>
          <a:xfrm>
            <a:off x="4536575" y="1595958"/>
            <a:ext cx="3741200" cy="434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 name="Shape 37"/>
        <p:cNvGrpSpPr/>
        <p:nvPr/>
      </p:nvGrpSpPr>
      <p:grpSpPr>
        <a:xfrm>
          <a:off x="0" y="0"/>
          <a:ext cx="0" cy="0"/>
          <a:chOff x="0" y="0"/>
          <a:chExt cx="0" cy="0"/>
        </a:xfrm>
      </p:grpSpPr>
      <p:sp>
        <p:nvSpPr>
          <p:cNvPr id="38" name="Shape 3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1</a:t>
            </a:r>
          </a:p>
        </p:txBody>
      </p:sp>
      <p:sp>
        <p:nvSpPr>
          <p:cNvPr id="39" name="Shape 39"/>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p:txBody>
      </p:sp>
      <p:graphicFrame>
        <p:nvGraphicFramePr>
          <p:cNvPr id="40" name="Shape 40"/>
          <p:cNvGraphicFramePr/>
          <p:nvPr/>
        </p:nvGraphicFramePr>
        <p:xfrm>
          <a:off x="2843808" y="2204864"/>
          <a:ext cx="3000000" cy="3000000"/>
        </p:xfrm>
        <a:graphic>
          <a:graphicData uri="http://schemas.openxmlformats.org/drawingml/2006/table">
            <a:tbl>
              <a:tblPr>
                <a:noFill/>
                <a:tableStyleId>{61C7BB5E-0D08-4973-A180-BBA950ABF627}</a:tableStyleId>
              </a:tblPr>
              <a:tblGrid>
                <a:gridCol w="3368900"/>
              </a:tblGrid>
              <a:tr h="190500">
                <a:tc>
                  <a:txBody>
                    <a:bodyPr>
                      <a:noAutofit/>
                    </a:bodyPr>
                    <a:lstStyle/>
                    <a:p>
                      <a:pPr indent="0" lvl="0" marL="0" marR="0" rtl="0" algn="l">
                        <a:spcBef>
                          <a:spcPts val="0"/>
                        </a:spcBef>
                        <a:buSzPct val="25000"/>
                        <a:buNone/>
                      </a:pPr>
                      <a:r>
                        <a:rPr lang="pt-BR" sz="1600" u="none" cap="none" strike="noStrike"/>
                        <a:t>Plataforma .NET</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Visual Studio</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Exemplo de programa C#</a:t>
                      </a:r>
                    </a:p>
                  </a:txBody>
                  <a:tcPr marT="9525" marB="0" marR="9525" marL="9525" anchor="b"/>
                </a:tc>
              </a:tr>
              <a:tr h="320050">
                <a:tc>
                  <a:txBody>
                    <a:bodyPr>
                      <a:noAutofit/>
                    </a:bodyPr>
                    <a:lstStyle/>
                    <a:p>
                      <a:pPr indent="0" lvl="0" marL="0" marR="0" rtl="0" algn="l">
                        <a:spcBef>
                          <a:spcPts val="0"/>
                        </a:spcBef>
                        <a:buSzPct val="25000"/>
                        <a:buNone/>
                      </a:pPr>
                      <a:r>
                        <a:rPr lang="pt-BR" sz="1600" u="none" cap="none" strike="noStrike"/>
                        <a:t>Método Main - Ponto de Entrada</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Variáveis</a:t>
                      </a:r>
                    </a:p>
                  </a:txBody>
                  <a:tcPr marT="9525" marB="0" marR="9525" marL="9525" anchor="b"/>
                </a:tc>
              </a:tr>
              <a:tr h="213325">
                <a:tc>
                  <a:txBody>
                    <a:bodyPr>
                      <a:noAutofit/>
                    </a:bodyPr>
                    <a:lstStyle/>
                    <a:p>
                      <a:pPr indent="0" lvl="0" marL="0" marR="0" rtl="0" algn="l">
                        <a:spcBef>
                          <a:spcPts val="0"/>
                        </a:spcBef>
                        <a:buSzPct val="25000"/>
                        <a:buNone/>
                      </a:pPr>
                      <a:r>
                        <a:rPr lang="pt-BR" sz="1600" u="none" cap="none" strike="noStrike"/>
                        <a:t>Operadores</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Atribuição</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Relacional</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Lógico</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IF-ELSE</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WHILE</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FOR</a:t>
                      </a:r>
                    </a:p>
                  </a:txBody>
                  <a:tcPr marT="9525" marB="0" marR="9525" marL="9525" anchor="b"/>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IF-ELSE</a:t>
            </a:r>
          </a:p>
        </p:txBody>
      </p:sp>
      <p:sp>
        <p:nvSpPr>
          <p:cNvPr id="167" name="Shape 167"/>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68" name="Shape 168"/>
          <p:cNvPicPr preferRelativeResize="0"/>
          <p:nvPr/>
        </p:nvPicPr>
        <p:blipFill rotWithShape="1">
          <a:blip r:embed="rId3">
            <a:alphaModFix/>
          </a:blip>
          <a:srcRect b="0" l="0" r="18652" t="0"/>
          <a:stretch/>
        </p:blipFill>
        <p:spPr>
          <a:xfrm>
            <a:off x="353625" y="2495575"/>
            <a:ext cx="8612700" cy="20310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7" name="Shape 1527"/>
        <p:cNvGrpSpPr/>
        <p:nvPr/>
      </p:nvGrpSpPr>
      <p:grpSpPr>
        <a:xfrm>
          <a:off x="0" y="0"/>
          <a:ext cx="0" cy="0"/>
          <a:chOff x="0" y="0"/>
          <a:chExt cx="0" cy="0"/>
        </a:xfrm>
      </p:grpSpPr>
      <p:sp>
        <p:nvSpPr>
          <p:cNvPr id="1528" name="Shape 1528"/>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29" name="Shape 1529"/>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Após essa configuração o Server explorer ficara igual a imagem abaixo: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30" name="Shape 1530"/>
          <p:cNvPicPr preferRelativeResize="0"/>
          <p:nvPr/>
        </p:nvPicPr>
        <p:blipFill>
          <a:blip r:embed="rId3">
            <a:alphaModFix/>
          </a:blip>
          <a:stretch>
            <a:fillRect/>
          </a:stretch>
        </p:blipFill>
        <p:spPr>
          <a:xfrm>
            <a:off x="3243262" y="2333625"/>
            <a:ext cx="2657475" cy="21907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4" name="Shape 1534"/>
        <p:cNvGrpSpPr/>
        <p:nvPr/>
      </p:nvGrpSpPr>
      <p:grpSpPr>
        <a:xfrm>
          <a:off x="0" y="0"/>
          <a:ext cx="0" cy="0"/>
          <a:chOff x="0" y="0"/>
          <a:chExt cx="0" cy="0"/>
        </a:xfrm>
      </p:grpSpPr>
      <p:sp>
        <p:nvSpPr>
          <p:cNvPr id="1535" name="Shape 153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36" name="Shape 1536"/>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voltaremos  aos ToolBox e vamos adicionar um DataGridView na Tela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37" name="Shape 1537"/>
          <p:cNvPicPr preferRelativeResize="0"/>
          <p:nvPr/>
        </p:nvPicPr>
        <p:blipFill>
          <a:blip r:embed="rId3">
            <a:alphaModFix/>
          </a:blip>
          <a:stretch>
            <a:fillRect/>
          </a:stretch>
        </p:blipFill>
        <p:spPr>
          <a:xfrm>
            <a:off x="2343150" y="2445562"/>
            <a:ext cx="4457700" cy="301942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1" name="Shape 1541"/>
        <p:cNvGrpSpPr/>
        <p:nvPr/>
      </p:nvGrpSpPr>
      <p:grpSpPr>
        <a:xfrm>
          <a:off x="0" y="0"/>
          <a:ext cx="0" cy="0"/>
          <a:chOff x="0" y="0"/>
          <a:chExt cx="0" cy="0"/>
        </a:xfrm>
      </p:grpSpPr>
      <p:sp>
        <p:nvSpPr>
          <p:cNvPr id="1542" name="Shape 1542"/>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43" name="Shape 1543"/>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dar um duplo clique no form1 e abrirá o evento Load do form1, vamos digitar os códigos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sz="1200">
                <a:solidFill>
                  <a:schemeClr val="dk1"/>
                </a:solidFill>
              </a:rPr>
              <a:t>"Data Source=52.36.114.106;Initial Catalog=AulaDotNet;Persist Security Info=True;User ID=treinamento;Password=treina1234"</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44" name="Shape 1544"/>
          <p:cNvPicPr preferRelativeResize="0"/>
          <p:nvPr/>
        </p:nvPicPr>
        <p:blipFill>
          <a:blip r:embed="rId3">
            <a:alphaModFix/>
          </a:blip>
          <a:stretch>
            <a:fillRect/>
          </a:stretch>
        </p:blipFill>
        <p:spPr>
          <a:xfrm>
            <a:off x="1127425" y="2192800"/>
            <a:ext cx="3128324" cy="664425"/>
          </a:xfrm>
          <a:prstGeom prst="rect">
            <a:avLst/>
          </a:prstGeom>
          <a:noFill/>
          <a:ln>
            <a:noFill/>
          </a:ln>
        </p:spPr>
      </p:pic>
      <p:pic>
        <p:nvPicPr>
          <p:cNvPr id="1545" name="Shape 1545"/>
          <p:cNvPicPr preferRelativeResize="0"/>
          <p:nvPr/>
        </p:nvPicPr>
        <p:blipFill>
          <a:blip r:embed="rId4">
            <a:alphaModFix/>
          </a:blip>
          <a:stretch>
            <a:fillRect/>
          </a:stretch>
        </p:blipFill>
        <p:spPr>
          <a:xfrm>
            <a:off x="495575" y="2781025"/>
            <a:ext cx="8152848" cy="280397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9" name="Shape 1549"/>
        <p:cNvGrpSpPr/>
        <p:nvPr/>
      </p:nvGrpSpPr>
      <p:grpSpPr>
        <a:xfrm>
          <a:off x="0" y="0"/>
          <a:ext cx="0" cy="0"/>
          <a:chOff x="0" y="0"/>
          <a:chExt cx="0" cy="0"/>
        </a:xfrm>
      </p:grpSpPr>
      <p:sp>
        <p:nvSpPr>
          <p:cNvPr id="1550" name="Shape 155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51" name="Shape 1551"/>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b="1" lang="pt-BR">
                <a:solidFill>
                  <a:schemeClr val="dk1"/>
                </a:solidFill>
              </a:rPr>
              <a:t>LINQ to Sql</a:t>
            </a:r>
          </a:p>
          <a:p>
            <a:pPr indent="457200" lvl="0" marL="0" rtl="0" algn="l">
              <a:spcBef>
                <a:spcPts val="0"/>
              </a:spcBef>
              <a:buNone/>
            </a:pPr>
            <a:r>
              <a:t/>
            </a:r>
            <a:endParaRPr b="1">
              <a:solidFill>
                <a:schemeClr val="dk1"/>
              </a:solidFill>
            </a:endParaRPr>
          </a:p>
          <a:p>
            <a:pPr indent="457200" lvl="0" marL="0" rtl="0" algn="l">
              <a:spcBef>
                <a:spcPts val="0"/>
              </a:spcBef>
              <a:buNone/>
            </a:pPr>
            <a:r>
              <a:rPr lang="pt-BR">
                <a:solidFill>
                  <a:schemeClr val="dk1"/>
                </a:solidFill>
              </a:rPr>
              <a:t>No mesmo projeto que criamos agora vamos adicionar um DataContext, clique com o botão direito do mouse no projeto e depois em add -&gt; new item</a:t>
            </a: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52" name="Shape 1552"/>
          <p:cNvPicPr preferRelativeResize="0"/>
          <p:nvPr/>
        </p:nvPicPr>
        <p:blipFill>
          <a:blip r:embed="rId3">
            <a:alphaModFix/>
          </a:blip>
          <a:stretch>
            <a:fillRect/>
          </a:stretch>
        </p:blipFill>
        <p:spPr>
          <a:xfrm>
            <a:off x="2351775" y="2753295"/>
            <a:ext cx="3988850" cy="33648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6" name="Shape 1556"/>
        <p:cNvGrpSpPr/>
        <p:nvPr/>
      </p:nvGrpSpPr>
      <p:grpSpPr>
        <a:xfrm>
          <a:off x="0" y="0"/>
          <a:ext cx="0" cy="0"/>
          <a:chOff x="0" y="0"/>
          <a:chExt cx="0" cy="0"/>
        </a:xfrm>
      </p:grpSpPr>
      <p:sp>
        <p:nvSpPr>
          <p:cNvPr id="1557" name="Shape 155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58" name="Shape 1558"/>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b="1">
              <a:solidFill>
                <a:schemeClr val="dk1"/>
              </a:solidFill>
            </a:endParaRPr>
          </a:p>
          <a:p>
            <a:pPr indent="457200" lvl="0" marL="0" rtl="0" algn="l">
              <a:spcBef>
                <a:spcPts val="0"/>
              </a:spcBef>
              <a:buNone/>
            </a:pPr>
            <a:r>
              <a:rPr lang="pt-BR">
                <a:solidFill>
                  <a:schemeClr val="dk1"/>
                </a:solidFill>
              </a:rPr>
              <a:t>Vamos selecionar a opção LINQ to SQL Classes,  coloque o nome BancoDados.dbml e depois clique em add</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59" name="Shape 1559"/>
          <p:cNvPicPr preferRelativeResize="0"/>
          <p:nvPr/>
        </p:nvPicPr>
        <p:blipFill>
          <a:blip r:embed="rId3">
            <a:alphaModFix/>
          </a:blip>
          <a:stretch>
            <a:fillRect/>
          </a:stretch>
        </p:blipFill>
        <p:spPr>
          <a:xfrm>
            <a:off x="1471999" y="2349625"/>
            <a:ext cx="6183699" cy="37684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3" name="Shape 1563"/>
        <p:cNvGrpSpPr/>
        <p:nvPr/>
      </p:nvGrpSpPr>
      <p:grpSpPr>
        <a:xfrm>
          <a:off x="0" y="0"/>
          <a:ext cx="0" cy="0"/>
          <a:chOff x="0" y="0"/>
          <a:chExt cx="0" cy="0"/>
        </a:xfrm>
      </p:grpSpPr>
      <p:sp>
        <p:nvSpPr>
          <p:cNvPr id="1564" name="Shape 1564"/>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65" name="Shape 1565"/>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 tela ficará conforme imagem abaixo:</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66" name="Shape 1566"/>
          <p:cNvPicPr preferRelativeResize="0"/>
          <p:nvPr/>
        </p:nvPicPr>
        <p:blipFill>
          <a:blip r:embed="rId3">
            <a:alphaModFix/>
          </a:blip>
          <a:stretch>
            <a:fillRect/>
          </a:stretch>
        </p:blipFill>
        <p:spPr>
          <a:xfrm>
            <a:off x="1019650" y="2015048"/>
            <a:ext cx="7104699" cy="3828024"/>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0" name="Shape 1570"/>
        <p:cNvGrpSpPr/>
        <p:nvPr/>
      </p:nvGrpSpPr>
      <p:grpSpPr>
        <a:xfrm>
          <a:off x="0" y="0"/>
          <a:ext cx="0" cy="0"/>
          <a:chOff x="0" y="0"/>
          <a:chExt cx="0" cy="0"/>
        </a:xfrm>
      </p:grpSpPr>
      <p:sp>
        <p:nvSpPr>
          <p:cNvPr id="1571" name="Shape 157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72" name="Shape 1572"/>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No Server Explorer vamos Clicar e Arrastar a Tabela para o DataContext</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73" name="Shape 1573"/>
          <p:cNvPicPr preferRelativeResize="0"/>
          <p:nvPr/>
        </p:nvPicPr>
        <p:blipFill>
          <a:blip r:embed="rId3">
            <a:alphaModFix/>
          </a:blip>
          <a:stretch>
            <a:fillRect/>
          </a:stretch>
        </p:blipFill>
        <p:spPr>
          <a:xfrm>
            <a:off x="664662" y="1990725"/>
            <a:ext cx="2847975" cy="2876550"/>
          </a:xfrm>
          <a:prstGeom prst="rect">
            <a:avLst/>
          </a:prstGeom>
          <a:noFill/>
          <a:ln>
            <a:noFill/>
          </a:ln>
        </p:spPr>
      </p:pic>
      <p:pic>
        <p:nvPicPr>
          <p:cNvPr id="1574" name="Shape 1574"/>
          <p:cNvPicPr preferRelativeResize="0"/>
          <p:nvPr/>
        </p:nvPicPr>
        <p:blipFill>
          <a:blip r:embed="rId4">
            <a:alphaModFix/>
          </a:blip>
          <a:stretch>
            <a:fillRect/>
          </a:stretch>
        </p:blipFill>
        <p:spPr>
          <a:xfrm>
            <a:off x="4301712" y="1990725"/>
            <a:ext cx="3838575" cy="34099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8" name="Shape 1578"/>
        <p:cNvGrpSpPr/>
        <p:nvPr/>
      </p:nvGrpSpPr>
      <p:grpSpPr>
        <a:xfrm>
          <a:off x="0" y="0"/>
          <a:ext cx="0" cy="0"/>
          <a:chOff x="0" y="0"/>
          <a:chExt cx="0" cy="0"/>
        </a:xfrm>
      </p:grpSpPr>
      <p:sp>
        <p:nvSpPr>
          <p:cNvPr id="1579" name="Shape 157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Banco de Dados</a:t>
            </a:r>
          </a:p>
        </p:txBody>
      </p:sp>
      <p:sp>
        <p:nvSpPr>
          <p:cNvPr id="1580" name="Shape 1580"/>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Substitua todo o código do Form1_Load e deixe conforme imagem abaixo</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Rode o programa</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81" name="Shape 1581"/>
          <p:cNvPicPr preferRelativeResize="0"/>
          <p:nvPr/>
        </p:nvPicPr>
        <p:blipFill>
          <a:blip r:embed="rId3">
            <a:alphaModFix/>
          </a:blip>
          <a:stretch>
            <a:fillRect/>
          </a:stretch>
        </p:blipFill>
        <p:spPr>
          <a:xfrm>
            <a:off x="2093065" y="2252475"/>
            <a:ext cx="4957874" cy="1201199"/>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5" name="Shape 1585"/>
        <p:cNvGrpSpPr/>
        <p:nvPr/>
      </p:nvGrpSpPr>
      <p:grpSpPr>
        <a:xfrm>
          <a:off x="0" y="0"/>
          <a:ext cx="0" cy="0"/>
          <a:chOff x="0" y="0"/>
          <a:chExt cx="0" cy="0"/>
        </a:xfrm>
      </p:grpSpPr>
      <p:sp>
        <p:nvSpPr>
          <p:cNvPr id="1586" name="Shape 158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587" name="Shape 1587"/>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O sistema SAP R3 tem uma forma de conexão com o mundo externo, esta forma é via RFC (Remote Function Call)</a:t>
            </a:r>
          </a:p>
          <a:p>
            <a:pPr indent="457200" lvl="0" marL="0" rtl="0" algn="l">
              <a:spcBef>
                <a:spcPts val="0"/>
              </a:spcBef>
              <a:buNone/>
            </a:pPr>
            <a:r>
              <a:rPr lang="pt-BR">
                <a:solidFill>
                  <a:schemeClr val="dk1"/>
                </a:solidFill>
              </a:rPr>
              <a:t>O Dot conecta com o SAP via uma DLL desenvolvida pela própria SAP em conjunto com a Microsoft, esta DLL é a sapnco.dll</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Para utilizar temos que baixar esta dll da internet e referenciar no projeto clicando com o botão direito do mouse no projeto e depois Add -&gt; Reference</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88" name="Shape 1588"/>
          <p:cNvPicPr preferRelativeResize="0"/>
          <p:nvPr/>
        </p:nvPicPr>
        <p:blipFill>
          <a:blip r:embed="rId3">
            <a:alphaModFix/>
          </a:blip>
          <a:stretch>
            <a:fillRect/>
          </a:stretch>
        </p:blipFill>
        <p:spPr>
          <a:xfrm>
            <a:off x="2598037" y="3486575"/>
            <a:ext cx="3931625" cy="2562624"/>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2" name="Shape 1592"/>
        <p:cNvGrpSpPr/>
        <p:nvPr/>
      </p:nvGrpSpPr>
      <p:grpSpPr>
        <a:xfrm>
          <a:off x="0" y="0"/>
          <a:ext cx="0" cy="0"/>
          <a:chOff x="0" y="0"/>
          <a:chExt cx="0" cy="0"/>
        </a:xfrm>
      </p:grpSpPr>
      <p:sp>
        <p:nvSpPr>
          <p:cNvPr id="1593" name="Shape 159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594" name="Shape 1594"/>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Na tela que abrir va na opção Browse e procure a dll na pasta baixada e depois ok</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Após adicionar a referencia temos que importar na classe com o using:</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using SAP.Middleware.Connector;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595" name="Shape 1595"/>
          <p:cNvPicPr preferRelativeResize="0"/>
          <p:nvPr/>
        </p:nvPicPr>
        <p:blipFill>
          <a:blip r:embed="rId3">
            <a:alphaModFix/>
          </a:blip>
          <a:stretch>
            <a:fillRect/>
          </a:stretch>
        </p:blipFill>
        <p:spPr>
          <a:xfrm>
            <a:off x="1901149" y="1840724"/>
            <a:ext cx="4397674" cy="3023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WHILE</a:t>
            </a:r>
          </a:p>
        </p:txBody>
      </p:sp>
      <p:sp>
        <p:nvSpPr>
          <p:cNvPr id="174" name="Shape 174"/>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75" name="Shape 175"/>
          <p:cNvPicPr preferRelativeResize="0"/>
          <p:nvPr/>
        </p:nvPicPr>
        <p:blipFill rotWithShape="1">
          <a:blip r:embed="rId3">
            <a:alphaModFix/>
          </a:blip>
          <a:srcRect b="0" l="0" r="53897" t="0"/>
          <a:stretch/>
        </p:blipFill>
        <p:spPr>
          <a:xfrm>
            <a:off x="467552" y="2271187"/>
            <a:ext cx="8064900" cy="28896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9" name="Shape 1599"/>
        <p:cNvGrpSpPr/>
        <p:nvPr/>
      </p:nvGrpSpPr>
      <p:grpSpPr>
        <a:xfrm>
          <a:off x="0" y="0"/>
          <a:ext cx="0" cy="0"/>
          <a:chOff x="0" y="0"/>
          <a:chExt cx="0" cy="0"/>
        </a:xfrm>
      </p:grpSpPr>
      <p:sp>
        <p:nvSpPr>
          <p:cNvPr id="1600" name="Shape 160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601" name="Shape 1601"/>
          <p:cNvSpPr txBox="1"/>
          <p:nvPr>
            <p:ph idx="1" type="body"/>
          </p:nvPr>
        </p:nvSpPr>
        <p:spPr>
          <a:xfrm>
            <a:off x="246700" y="1414400"/>
            <a:ext cx="8634300" cy="47037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As configurações de conexão com SAP são feitas através do arquivo app.config (para windows forms ) ou web.config (para web forms), conforme imagem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02" name="Shape 1602"/>
          <p:cNvPicPr preferRelativeResize="0"/>
          <p:nvPr/>
        </p:nvPicPr>
        <p:blipFill>
          <a:blip r:embed="rId3">
            <a:alphaModFix/>
          </a:blip>
          <a:stretch>
            <a:fillRect/>
          </a:stretch>
        </p:blipFill>
        <p:spPr>
          <a:xfrm>
            <a:off x="378262" y="2544775"/>
            <a:ext cx="8387475" cy="31729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6" name="Shape 1606"/>
        <p:cNvGrpSpPr/>
        <p:nvPr/>
      </p:nvGrpSpPr>
      <p:grpSpPr>
        <a:xfrm>
          <a:off x="0" y="0"/>
          <a:ext cx="0" cy="0"/>
          <a:chOff x="0" y="0"/>
          <a:chExt cx="0" cy="0"/>
        </a:xfrm>
      </p:grpSpPr>
      <p:sp>
        <p:nvSpPr>
          <p:cNvPr id="1607" name="Shape 160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608" name="Shape 160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Para a comunicação com o sap temos que criar um destination e um repositório na classe.</a:t>
            </a:r>
          </a:p>
          <a:p>
            <a:pPr indent="457200" lvl="0" marL="0" rtl="0" algn="l">
              <a:spcBef>
                <a:spcPts val="0"/>
              </a:spcBef>
              <a:buNone/>
            </a:pPr>
            <a:r>
              <a:t/>
            </a:r>
            <a:endParaRPr>
              <a:solidFill>
                <a:schemeClr val="dk1"/>
              </a:solidFill>
            </a:endParaRPr>
          </a:p>
          <a:p>
            <a:pPr indent="387350" lvl="0" marL="0" rtl="0" algn="l">
              <a:spcBef>
                <a:spcPts val="0"/>
              </a:spcBef>
              <a:buClr>
                <a:schemeClr val="dk1"/>
              </a:buClr>
              <a:buSzPct val="68750"/>
              <a:buFont typeface="Arial"/>
              <a:buNone/>
            </a:pPr>
            <a:r>
              <a:rPr lang="pt-BR">
                <a:solidFill>
                  <a:schemeClr val="dk1"/>
                </a:solidFill>
              </a:rPr>
              <a:t>RfcDestination destination =</a:t>
            </a:r>
            <a:r>
              <a:rPr lang="pt-BR">
                <a:solidFill>
                  <a:schemeClr val="dk1"/>
                </a:solidFill>
              </a:rPr>
              <a:t>R</a:t>
            </a:r>
            <a:r>
              <a:rPr lang="pt-BR">
                <a:solidFill>
                  <a:schemeClr val="dk1"/>
                </a:solidFill>
              </a:rPr>
              <a:t>fcDestinationManager.GetDestination( ConfigurationManager.AppSettings[" RFC_Repositorio"].ToString());</a:t>
            </a:r>
          </a:p>
          <a:p>
            <a:pPr indent="457200" lvl="0" marL="0" rtl="0" algn="l">
              <a:spcBef>
                <a:spcPts val="0"/>
              </a:spcBef>
              <a:buNone/>
            </a:pPr>
            <a:r>
              <a:t/>
            </a:r>
            <a:endParaRPr>
              <a:solidFill>
                <a:schemeClr val="dk1"/>
              </a:solidFill>
            </a:endParaRPr>
          </a:p>
          <a:p>
            <a:pPr indent="387350" lvl="0" marL="0" rtl="0" algn="l">
              <a:spcBef>
                <a:spcPts val="0"/>
              </a:spcBef>
              <a:buClr>
                <a:schemeClr val="dk1"/>
              </a:buClr>
              <a:buSzPct val="68750"/>
              <a:buFont typeface="Arial"/>
              <a:buNone/>
            </a:pPr>
            <a:r>
              <a:rPr lang="pt-BR">
                <a:solidFill>
                  <a:schemeClr val="dk1"/>
                </a:solidFill>
              </a:rPr>
              <a:t> RfcRepository repository = destination.Repository;</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 o destination e o repositório criados podemos chamar as funções do SAP com o comando abaixo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IRfcFunction rfc = repository.CreateFunction("nome da função");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 a função instanciada na nossa classe podemos: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Setar valores nos parametros de IMPORT da Função</a:t>
            </a:r>
          </a:p>
          <a:p>
            <a:pPr indent="457200" lvl="0" marL="0" rtl="0" algn="l">
              <a:spcBef>
                <a:spcPts val="0"/>
              </a:spcBef>
              <a:buNone/>
            </a:pPr>
            <a:r>
              <a:rPr lang="pt-BR">
                <a:solidFill>
                  <a:schemeClr val="dk1"/>
                </a:solidFill>
              </a:rPr>
              <a:t>rfc.SetValue("NOME_PARAMETRO", “VALOR”);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2" name="Shape 1612"/>
        <p:cNvGrpSpPr/>
        <p:nvPr/>
      </p:nvGrpSpPr>
      <p:grpSpPr>
        <a:xfrm>
          <a:off x="0" y="0"/>
          <a:ext cx="0" cy="0"/>
          <a:chOff x="0" y="0"/>
          <a:chExt cx="0" cy="0"/>
        </a:xfrm>
      </p:grpSpPr>
      <p:sp>
        <p:nvSpPr>
          <p:cNvPr id="1613" name="Shape 161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614" name="Shape 161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Para a comunicação com o sap temos que criar um destination e um repositório na classe.</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RfcDestination destination =RfcDestinationManager.GetDestination( ConfigurationManager.AppSettings[" RFC_Repositorio"].ToString());</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 RfcRepository repository = destination.Repository;</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 o destination e o repositório criados podemos chamar as funções do SAP com o comando abaixo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IRfcFunction rfc = repository.CreateFunction("nome da função");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 a função instanciada na nossa classe podemos: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Setar valores nos parametros de IMPORT da Função</a:t>
            </a:r>
          </a:p>
          <a:p>
            <a:pPr indent="457200" lvl="0" marL="0" rtl="0" algn="l">
              <a:spcBef>
                <a:spcPts val="0"/>
              </a:spcBef>
              <a:buNone/>
            </a:pPr>
            <a:r>
              <a:rPr lang="pt-BR">
                <a:solidFill>
                  <a:schemeClr val="dk1"/>
                </a:solidFill>
              </a:rPr>
              <a:t>rfc.SetValue("NOME_PARAMETRO", “VALOR”);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8" name="Shape 1618"/>
        <p:cNvGrpSpPr/>
        <p:nvPr/>
      </p:nvGrpSpPr>
      <p:grpSpPr>
        <a:xfrm>
          <a:off x="0" y="0"/>
          <a:ext cx="0" cy="0"/>
          <a:chOff x="0" y="0"/>
          <a:chExt cx="0" cy="0"/>
        </a:xfrm>
      </p:grpSpPr>
      <p:sp>
        <p:nvSpPr>
          <p:cNvPr id="1619" name="Shape 161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Conexão com SAP (RFC)</a:t>
            </a:r>
          </a:p>
        </p:txBody>
      </p:sp>
      <p:sp>
        <p:nvSpPr>
          <p:cNvPr id="1620" name="Shape 162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Também podemos receber chamadas de Funções executadas a partir do SAP que será explicado como fazer no Exercício Final</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4" name="Shape 1624"/>
        <p:cNvGrpSpPr/>
        <p:nvPr/>
      </p:nvGrpSpPr>
      <p:grpSpPr>
        <a:xfrm>
          <a:off x="0" y="0"/>
          <a:ext cx="0" cy="0"/>
          <a:chOff x="0" y="0"/>
          <a:chExt cx="0" cy="0"/>
        </a:xfrm>
      </p:grpSpPr>
      <p:sp>
        <p:nvSpPr>
          <p:cNvPr id="1625" name="Shape 162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Apêndice - Link’s Uteis</a:t>
            </a:r>
          </a:p>
        </p:txBody>
      </p:sp>
      <p:sp>
        <p:nvSpPr>
          <p:cNvPr id="1626" name="Shape 162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Connections String para todos os Bancos de Dados</a:t>
            </a:r>
          </a:p>
          <a:p>
            <a:pPr indent="457200" lvl="0" marL="0" rtl="0" algn="l">
              <a:spcBef>
                <a:spcPts val="0"/>
              </a:spcBef>
              <a:buNone/>
            </a:pPr>
            <a:r>
              <a:rPr lang="pt-BR" u="sng">
                <a:solidFill>
                  <a:schemeClr val="hlink"/>
                </a:solidFill>
                <a:hlinkClick r:id="rId3"/>
              </a:rPr>
              <a:t>https://www.connectionstrings.com/</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Sistemas de Versionamento</a:t>
            </a:r>
          </a:p>
          <a:p>
            <a:pPr indent="457200" lvl="0" marL="0" rtl="0" algn="l">
              <a:spcBef>
                <a:spcPts val="0"/>
              </a:spcBef>
              <a:buNone/>
            </a:pPr>
            <a:r>
              <a:rPr lang="pt-BR" u="sng">
                <a:solidFill>
                  <a:schemeClr val="hlink"/>
                </a:solidFill>
                <a:hlinkClick r:id="rId4"/>
              </a:rPr>
              <a:t>https://github.com/</a:t>
            </a:r>
          </a:p>
          <a:p>
            <a:pPr indent="457200" lvl="0" marL="0" rtl="0" algn="l">
              <a:spcBef>
                <a:spcPts val="0"/>
              </a:spcBef>
              <a:buNone/>
            </a:pPr>
            <a:r>
              <a:rPr lang="pt-BR" u="sng">
                <a:solidFill>
                  <a:schemeClr val="hlink"/>
                </a:solidFill>
                <a:hlinkClick r:id="rId5"/>
              </a:rPr>
              <a:t>https://www.visualstudio.com/</a:t>
            </a:r>
          </a:p>
          <a:p>
            <a:pPr indent="457200" lvl="0" marL="0" rtl="0" algn="l">
              <a:spcBef>
                <a:spcPts val="0"/>
              </a:spcBef>
              <a:buNone/>
            </a:pPr>
            <a:r>
              <a:rPr lang="pt-BR" u="sng">
                <a:solidFill>
                  <a:schemeClr val="hlink"/>
                </a:solidFill>
                <a:hlinkClick r:id="rId6"/>
              </a:rPr>
              <a:t>https://bitbucket.org/</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Estudos</a:t>
            </a:r>
          </a:p>
          <a:p>
            <a:pPr indent="457200" lvl="0" marL="0" rtl="0" algn="l">
              <a:spcBef>
                <a:spcPts val="0"/>
              </a:spcBef>
              <a:buNone/>
            </a:pPr>
            <a:r>
              <a:rPr lang="pt-BR" u="sng">
                <a:solidFill>
                  <a:schemeClr val="hlink"/>
                </a:solidFill>
                <a:hlinkClick r:id="rId7"/>
              </a:rPr>
              <a:t>https://www.casadocodigo.com.br/</a:t>
            </a:r>
          </a:p>
          <a:p>
            <a:pPr indent="457200" lvl="0" marL="0" rtl="0" algn="l">
              <a:spcBef>
                <a:spcPts val="0"/>
              </a:spcBef>
              <a:buNone/>
            </a:pPr>
            <a:r>
              <a:rPr lang="pt-BR" u="sng">
                <a:solidFill>
                  <a:schemeClr val="hlink"/>
                </a:solidFill>
                <a:hlinkClick r:id="rId8"/>
              </a:rPr>
              <a:t>https://www.alura.com.br/</a:t>
            </a:r>
          </a:p>
          <a:p>
            <a:pPr indent="457200" lvl="0" marL="0" rtl="0" algn="l">
              <a:spcBef>
                <a:spcPts val="0"/>
              </a:spcBef>
              <a:buNone/>
            </a:pPr>
            <a:r>
              <a:rPr lang="pt-BR" u="sng">
                <a:solidFill>
                  <a:schemeClr val="hlink"/>
                </a:solidFill>
                <a:hlinkClick r:id="rId9"/>
              </a:rPr>
              <a:t>http://www.devmedia.com.br/</a:t>
            </a:r>
          </a:p>
          <a:p>
            <a:pPr indent="457200" lvl="0" marL="0" rtl="0" algn="l">
              <a:spcBef>
                <a:spcPts val="0"/>
              </a:spcBef>
              <a:buNone/>
            </a:pPr>
            <a:r>
              <a:rPr lang="pt-BR" u="sng">
                <a:solidFill>
                  <a:schemeClr val="hlink"/>
                </a:solidFill>
                <a:hlinkClick r:id="rId10"/>
              </a:rPr>
              <a:t>http://imasters.com.br/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0" name="Shape 1630"/>
        <p:cNvGrpSpPr/>
        <p:nvPr/>
      </p:nvGrpSpPr>
      <p:grpSpPr>
        <a:xfrm>
          <a:off x="0" y="0"/>
          <a:ext cx="0" cy="0"/>
          <a:chOff x="0" y="0"/>
          <a:chExt cx="0" cy="0"/>
        </a:xfrm>
      </p:grpSpPr>
      <p:sp>
        <p:nvSpPr>
          <p:cNvPr id="1631" name="Shape 163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32" name="Shape 1632"/>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Para nosso projeto Final vamos Criar uma solução que Cria e Atualiza um Cliente no SAP via RFC e também salva no Banco de Dados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Crie uma nova Solução do tipo Windows Forms com o nome Clientes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33" name="Shape 1633"/>
          <p:cNvPicPr preferRelativeResize="0"/>
          <p:nvPr/>
        </p:nvPicPr>
        <p:blipFill>
          <a:blip r:embed="rId3">
            <a:alphaModFix/>
          </a:blip>
          <a:stretch>
            <a:fillRect/>
          </a:stretch>
        </p:blipFill>
        <p:spPr>
          <a:xfrm>
            <a:off x="1613587" y="3534050"/>
            <a:ext cx="6048375" cy="18478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7" name="Shape 1637"/>
        <p:cNvGrpSpPr/>
        <p:nvPr/>
      </p:nvGrpSpPr>
      <p:grpSpPr>
        <a:xfrm>
          <a:off x="0" y="0"/>
          <a:ext cx="0" cy="0"/>
          <a:chOff x="0" y="0"/>
          <a:chExt cx="0" cy="0"/>
        </a:xfrm>
      </p:grpSpPr>
      <p:sp>
        <p:nvSpPr>
          <p:cNvPr id="1638" name="Shape 1638"/>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39" name="Shape 1639"/>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40" name="Shape 1640"/>
          <p:cNvPicPr preferRelativeResize="0"/>
          <p:nvPr/>
        </p:nvPicPr>
        <p:blipFill>
          <a:blip r:embed="rId3">
            <a:alphaModFix/>
          </a:blip>
          <a:stretch>
            <a:fillRect/>
          </a:stretch>
        </p:blipFill>
        <p:spPr>
          <a:xfrm>
            <a:off x="801322" y="1517500"/>
            <a:ext cx="7541350" cy="4595899"/>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4" name="Shape 1644"/>
        <p:cNvGrpSpPr/>
        <p:nvPr/>
      </p:nvGrpSpPr>
      <p:grpSpPr>
        <a:xfrm>
          <a:off x="0" y="0"/>
          <a:ext cx="0" cy="0"/>
          <a:chOff x="0" y="0"/>
          <a:chExt cx="0" cy="0"/>
        </a:xfrm>
      </p:grpSpPr>
      <p:sp>
        <p:nvSpPr>
          <p:cNvPr id="1645" name="Shape 164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46" name="Shape 164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Renomei o Form1.cs para frmPrincipal altere a propriedade name do Form1 também para frmPrincipal, a Propriedade text para Cadastro de Clientes e as propriedades MaximizeBox e MinimizeBox para false</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47" name="Shape 1647"/>
          <p:cNvPicPr preferRelativeResize="0"/>
          <p:nvPr/>
        </p:nvPicPr>
        <p:blipFill rotWithShape="1">
          <a:blip r:embed="rId3">
            <a:alphaModFix/>
          </a:blip>
          <a:srcRect b="8004" l="-2904" r="9218" t="8004"/>
          <a:stretch/>
        </p:blipFill>
        <p:spPr>
          <a:xfrm>
            <a:off x="559375" y="2710875"/>
            <a:ext cx="3173875" cy="3048000"/>
          </a:xfrm>
          <a:prstGeom prst="rect">
            <a:avLst/>
          </a:prstGeom>
          <a:noFill/>
          <a:ln>
            <a:noFill/>
          </a:ln>
        </p:spPr>
      </p:pic>
      <p:pic>
        <p:nvPicPr>
          <p:cNvPr id="1648" name="Shape 1648"/>
          <p:cNvPicPr preferRelativeResize="0"/>
          <p:nvPr/>
        </p:nvPicPr>
        <p:blipFill>
          <a:blip r:embed="rId4">
            <a:alphaModFix/>
          </a:blip>
          <a:stretch>
            <a:fillRect/>
          </a:stretch>
        </p:blipFill>
        <p:spPr>
          <a:xfrm>
            <a:off x="5023762" y="2710862"/>
            <a:ext cx="3019425" cy="30480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2" name="Shape 1652"/>
        <p:cNvGrpSpPr/>
        <p:nvPr/>
      </p:nvGrpSpPr>
      <p:grpSpPr>
        <a:xfrm>
          <a:off x="0" y="0"/>
          <a:ext cx="0" cy="0"/>
          <a:chOff x="0" y="0"/>
          <a:chExt cx="0" cy="0"/>
        </a:xfrm>
      </p:grpSpPr>
      <p:sp>
        <p:nvSpPr>
          <p:cNvPr id="1653" name="Shape 165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54" name="Shape 165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Adicionar os Componentes e deixe a tela conforme imagem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55" name="Shape 1655"/>
          <p:cNvPicPr preferRelativeResize="0"/>
          <p:nvPr/>
        </p:nvPicPr>
        <p:blipFill>
          <a:blip r:embed="rId3">
            <a:alphaModFix/>
          </a:blip>
          <a:stretch>
            <a:fillRect/>
          </a:stretch>
        </p:blipFill>
        <p:spPr>
          <a:xfrm>
            <a:off x="2414575" y="2435162"/>
            <a:ext cx="4314825" cy="317182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9" name="Shape 1659"/>
        <p:cNvGrpSpPr/>
        <p:nvPr/>
      </p:nvGrpSpPr>
      <p:grpSpPr>
        <a:xfrm>
          <a:off x="0" y="0"/>
          <a:ext cx="0" cy="0"/>
          <a:chOff x="0" y="0"/>
          <a:chExt cx="0" cy="0"/>
        </a:xfrm>
      </p:grpSpPr>
      <p:sp>
        <p:nvSpPr>
          <p:cNvPr id="1660" name="Shape 166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61" name="Shape 1661"/>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Altere as propriedades Name dos  componentes conforme o exemplo a seguir:</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Botões: bntNovo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TextBox: txtId</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ComboBox: cboUf</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Faça conforme o exemplo acima para todos os componentes da tela</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Altere a Propriedade Enable para false de todos os textbox’s  exceto o do Nome e o do Id, faça a mesma coisa com o combobox de uf</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Também altere a Propriedade Enable para false dos botões editar, salvar e cancelar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FOR</a:t>
            </a:r>
          </a:p>
        </p:txBody>
      </p:sp>
      <p:sp>
        <p:nvSpPr>
          <p:cNvPr id="181" name="Shape 181"/>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182" name="Shape 182"/>
          <p:cNvPicPr preferRelativeResize="0"/>
          <p:nvPr/>
        </p:nvPicPr>
        <p:blipFill rotWithShape="1">
          <a:blip r:embed="rId3">
            <a:alphaModFix/>
          </a:blip>
          <a:srcRect b="0" l="0" r="39061" t="0"/>
          <a:stretch/>
        </p:blipFill>
        <p:spPr>
          <a:xfrm>
            <a:off x="240599" y="2955224"/>
            <a:ext cx="8509200" cy="1094999"/>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5" name="Shape 1665"/>
        <p:cNvGrpSpPr/>
        <p:nvPr/>
      </p:nvGrpSpPr>
      <p:grpSpPr>
        <a:xfrm>
          <a:off x="0" y="0"/>
          <a:ext cx="0" cy="0"/>
          <a:chOff x="0" y="0"/>
          <a:chExt cx="0" cy="0"/>
        </a:xfrm>
      </p:grpSpPr>
      <p:sp>
        <p:nvSpPr>
          <p:cNvPr id="1666" name="Shape 166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67" name="Shape 1667"/>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Crie uma nova tela clicando com o botão direito do mouse no projeto Clientes e Depois  Add -&gt; Windows Forms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68" name="Shape 1668"/>
          <p:cNvPicPr preferRelativeResize="0"/>
          <p:nvPr/>
        </p:nvPicPr>
        <p:blipFill>
          <a:blip r:embed="rId3">
            <a:alphaModFix/>
          </a:blip>
          <a:stretch>
            <a:fillRect/>
          </a:stretch>
        </p:blipFill>
        <p:spPr>
          <a:xfrm>
            <a:off x="2462497" y="2212650"/>
            <a:ext cx="4339824" cy="3969074"/>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2" name="Shape 1672"/>
        <p:cNvGrpSpPr/>
        <p:nvPr/>
      </p:nvGrpSpPr>
      <p:grpSpPr>
        <a:xfrm>
          <a:off x="0" y="0"/>
          <a:ext cx="0" cy="0"/>
          <a:chOff x="0" y="0"/>
          <a:chExt cx="0" cy="0"/>
        </a:xfrm>
      </p:grpSpPr>
      <p:sp>
        <p:nvSpPr>
          <p:cNvPr id="1673" name="Shape 167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74" name="Shape 167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Altere o nome para frmPesquisa.cs e Add</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75" name="Shape 1675"/>
          <p:cNvPicPr preferRelativeResize="0"/>
          <p:nvPr/>
        </p:nvPicPr>
        <p:blipFill>
          <a:blip r:embed="rId3">
            <a:alphaModFix/>
          </a:blip>
          <a:stretch>
            <a:fillRect/>
          </a:stretch>
        </p:blipFill>
        <p:spPr>
          <a:xfrm>
            <a:off x="1865770" y="2370500"/>
            <a:ext cx="5880300" cy="3583599"/>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9" name="Shape 1679"/>
        <p:cNvGrpSpPr/>
        <p:nvPr/>
      </p:nvGrpSpPr>
      <p:grpSpPr>
        <a:xfrm>
          <a:off x="0" y="0"/>
          <a:ext cx="0" cy="0"/>
          <a:chOff x="0" y="0"/>
          <a:chExt cx="0" cy="0"/>
        </a:xfrm>
      </p:grpSpPr>
      <p:sp>
        <p:nvSpPr>
          <p:cNvPr id="1680" name="Shape 168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81" name="Shape 1681"/>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Altere a propriedade text para Pesquisa por Nome adicione um componente dataGridView e adiciona dois campos id e Nome:</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82" name="Shape 1682"/>
          <p:cNvPicPr preferRelativeResize="0"/>
          <p:nvPr/>
        </p:nvPicPr>
        <p:blipFill>
          <a:blip r:embed="rId3">
            <a:alphaModFix/>
          </a:blip>
          <a:stretch>
            <a:fillRect/>
          </a:stretch>
        </p:blipFill>
        <p:spPr>
          <a:xfrm>
            <a:off x="2443150" y="2831762"/>
            <a:ext cx="4257675" cy="218122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6" name="Shape 1686"/>
        <p:cNvGrpSpPr/>
        <p:nvPr/>
      </p:nvGrpSpPr>
      <p:grpSpPr>
        <a:xfrm>
          <a:off x="0" y="0"/>
          <a:ext cx="0" cy="0"/>
          <a:chOff x="0" y="0"/>
          <a:chExt cx="0" cy="0"/>
        </a:xfrm>
      </p:grpSpPr>
      <p:sp>
        <p:nvSpPr>
          <p:cNvPr id="1687" name="Shape 168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88" name="Shape 168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adicionar um projeto dentro da solução clientes com o nome BaseDados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89" name="Shape 1689"/>
          <p:cNvPicPr preferRelativeResize="0"/>
          <p:nvPr/>
        </p:nvPicPr>
        <p:blipFill>
          <a:blip r:embed="rId3">
            <a:alphaModFix/>
          </a:blip>
          <a:stretch>
            <a:fillRect/>
          </a:stretch>
        </p:blipFill>
        <p:spPr>
          <a:xfrm>
            <a:off x="1763697" y="1898774"/>
            <a:ext cx="5616600" cy="4180323"/>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3" name="Shape 1693"/>
        <p:cNvGrpSpPr/>
        <p:nvPr/>
      </p:nvGrpSpPr>
      <p:grpSpPr>
        <a:xfrm>
          <a:off x="0" y="0"/>
          <a:ext cx="0" cy="0"/>
          <a:chOff x="0" y="0"/>
          <a:chExt cx="0" cy="0"/>
        </a:xfrm>
      </p:grpSpPr>
      <p:sp>
        <p:nvSpPr>
          <p:cNvPr id="1694" name="Shape 1694"/>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695" name="Shape 1695"/>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adicionar um projeto dentro da solução clientes com o nome BaseDados do tipo Class Library</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696" name="Shape 1696"/>
          <p:cNvPicPr preferRelativeResize="0"/>
          <p:nvPr/>
        </p:nvPicPr>
        <p:blipFill>
          <a:blip r:embed="rId3">
            <a:alphaModFix/>
          </a:blip>
          <a:stretch>
            <a:fillRect/>
          </a:stretch>
        </p:blipFill>
        <p:spPr>
          <a:xfrm>
            <a:off x="1451012" y="2160000"/>
            <a:ext cx="6225676" cy="379407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0" name="Shape 1700"/>
        <p:cNvGrpSpPr/>
        <p:nvPr/>
      </p:nvGrpSpPr>
      <p:grpSpPr>
        <a:xfrm>
          <a:off x="0" y="0"/>
          <a:ext cx="0" cy="0"/>
          <a:chOff x="0" y="0"/>
          <a:chExt cx="0" cy="0"/>
        </a:xfrm>
      </p:grpSpPr>
      <p:sp>
        <p:nvSpPr>
          <p:cNvPr id="1701" name="Shape 170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02" name="Shape 1702"/>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adicionar um DataContext no projeto BaseDados. Clique com botão direito do Mouse e depois Add -&gt; New Item e selecione LINQ to SQL Classes e altere o nome para bdServer.dbml</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03" name="Shape 1703"/>
          <p:cNvPicPr preferRelativeResize="0"/>
          <p:nvPr/>
        </p:nvPicPr>
        <p:blipFill>
          <a:blip r:embed="rId3">
            <a:alphaModFix/>
          </a:blip>
          <a:stretch>
            <a:fillRect/>
          </a:stretch>
        </p:blipFill>
        <p:spPr>
          <a:xfrm>
            <a:off x="1158596" y="2211924"/>
            <a:ext cx="6571049" cy="4004574"/>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7" name="Shape 1707"/>
        <p:cNvGrpSpPr/>
        <p:nvPr/>
      </p:nvGrpSpPr>
      <p:grpSpPr>
        <a:xfrm>
          <a:off x="0" y="0"/>
          <a:ext cx="0" cy="0"/>
          <a:chOff x="0" y="0"/>
          <a:chExt cx="0" cy="0"/>
        </a:xfrm>
      </p:grpSpPr>
      <p:sp>
        <p:nvSpPr>
          <p:cNvPr id="1708" name="Shape 1708"/>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09" name="Shape 1709"/>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Abra o arquivo bdServer.dbml e arraste do Server Explorer as tabelas Clientes e Estado para o bdServer.dbml</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10" name="Shape 1710"/>
          <p:cNvPicPr preferRelativeResize="0"/>
          <p:nvPr/>
        </p:nvPicPr>
        <p:blipFill>
          <a:blip r:embed="rId3">
            <a:alphaModFix/>
          </a:blip>
          <a:stretch>
            <a:fillRect/>
          </a:stretch>
        </p:blipFill>
        <p:spPr>
          <a:xfrm>
            <a:off x="2033575" y="2410450"/>
            <a:ext cx="5076825" cy="33528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4" name="Shape 1714"/>
        <p:cNvGrpSpPr/>
        <p:nvPr/>
      </p:nvGrpSpPr>
      <p:grpSpPr>
        <a:xfrm>
          <a:off x="0" y="0"/>
          <a:ext cx="0" cy="0"/>
          <a:chOff x="0" y="0"/>
          <a:chExt cx="0" cy="0"/>
        </a:xfrm>
      </p:grpSpPr>
      <p:sp>
        <p:nvSpPr>
          <p:cNvPr id="1715" name="Shape 171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16" name="Shape 171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adicionar uma classe ao projeto BaseDados com o nome csBaseDados.cs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17" name="Shape 1717"/>
          <p:cNvPicPr preferRelativeResize="0"/>
          <p:nvPr/>
        </p:nvPicPr>
        <p:blipFill>
          <a:blip r:embed="rId3">
            <a:alphaModFix/>
          </a:blip>
          <a:stretch>
            <a:fillRect/>
          </a:stretch>
        </p:blipFill>
        <p:spPr>
          <a:xfrm>
            <a:off x="1138462" y="1933575"/>
            <a:ext cx="6867075" cy="418497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1" name="Shape 1721"/>
        <p:cNvGrpSpPr/>
        <p:nvPr/>
      </p:nvGrpSpPr>
      <p:grpSpPr>
        <a:xfrm>
          <a:off x="0" y="0"/>
          <a:ext cx="0" cy="0"/>
          <a:chOff x="0" y="0"/>
          <a:chExt cx="0" cy="0"/>
        </a:xfrm>
      </p:grpSpPr>
      <p:sp>
        <p:nvSpPr>
          <p:cNvPr id="1722" name="Shape 1722"/>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23" name="Shape 1723"/>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 primeira codificação, na classe que acabamos de criar, conforme abaixo:</a:t>
            </a:r>
          </a:p>
          <a:p>
            <a:pPr indent="457200" lvl="0" marL="0" rtl="0" algn="l">
              <a:spcBef>
                <a:spcPts val="0"/>
              </a:spcBef>
              <a:buNone/>
            </a:pPr>
            <a:r>
              <a:t/>
            </a:r>
            <a:endParaRPr>
              <a:solidFill>
                <a:schemeClr val="dk1"/>
              </a:solidFill>
            </a:endParaRPr>
          </a:p>
          <a:p>
            <a:pPr indent="387350" lvl="0" rtl="0" algn="l">
              <a:spcBef>
                <a:spcPts val="0"/>
              </a:spcBef>
              <a:buClr>
                <a:schemeClr val="dk1"/>
              </a:buClr>
              <a:buSzPct val="68750"/>
              <a:buFont typeface="Arial"/>
              <a:buNone/>
            </a:pPr>
            <a:r>
              <a:rPr b="1" lang="pt-BR">
                <a:solidFill>
                  <a:schemeClr val="dk1"/>
                </a:solidFill>
              </a:rPr>
              <a:t>OBS: Esqueci de falar antes o source code do Projeto e todo o material do curso (inclusive a DLL sapnco.dll) está no github no link abaixo:</a:t>
            </a:r>
          </a:p>
          <a:p>
            <a:pPr indent="387350" lvl="0" rtl="0" algn="l">
              <a:spcBef>
                <a:spcPts val="0"/>
              </a:spcBef>
              <a:buClr>
                <a:schemeClr val="dk1"/>
              </a:buClr>
              <a:buSzPct val="68750"/>
              <a:buFont typeface="Arial"/>
              <a:buNone/>
            </a:pPr>
            <a:r>
              <a:rPr lang="pt-BR" u="sng">
                <a:solidFill>
                  <a:schemeClr val="hlink"/>
                </a:solidFill>
                <a:hlinkClick r:id="rId3"/>
              </a:rPr>
              <a:t>https://github.com/aristeusf/AulaFinal</a:t>
            </a: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24" name="Shape 1724"/>
          <p:cNvPicPr preferRelativeResize="0"/>
          <p:nvPr/>
        </p:nvPicPr>
        <p:blipFill>
          <a:blip r:embed="rId4">
            <a:alphaModFix/>
          </a:blip>
          <a:stretch>
            <a:fillRect/>
          </a:stretch>
        </p:blipFill>
        <p:spPr>
          <a:xfrm>
            <a:off x="2897774" y="2923375"/>
            <a:ext cx="3466849" cy="3293124"/>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8" name="Shape 1728"/>
        <p:cNvGrpSpPr/>
        <p:nvPr/>
      </p:nvGrpSpPr>
      <p:grpSpPr>
        <a:xfrm>
          <a:off x="0" y="0"/>
          <a:ext cx="0" cy="0"/>
          <a:chOff x="0" y="0"/>
          <a:chExt cx="0" cy="0"/>
        </a:xfrm>
      </p:grpSpPr>
      <p:sp>
        <p:nvSpPr>
          <p:cNvPr id="1729" name="Shape 172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30" name="Shape 173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31" name="Shape 1731"/>
          <p:cNvPicPr preferRelativeResize="0"/>
          <p:nvPr/>
        </p:nvPicPr>
        <p:blipFill>
          <a:blip r:embed="rId3">
            <a:alphaModFix/>
          </a:blip>
          <a:stretch>
            <a:fillRect/>
          </a:stretch>
        </p:blipFill>
        <p:spPr>
          <a:xfrm>
            <a:off x="157174" y="2119324"/>
            <a:ext cx="8800024" cy="256628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188" name="Shape 188"/>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1 - Crie um programa que exiba o seu nome na tela 100 vezes. </a:t>
            </a:r>
          </a:p>
        </p:txBody>
      </p:sp>
      <p:pic>
        <p:nvPicPr>
          <p:cNvPr id="189" name="Shape 189"/>
          <p:cNvPicPr preferRelativeResize="0"/>
          <p:nvPr/>
        </p:nvPicPr>
        <p:blipFill rotWithShape="1">
          <a:blip r:embed="rId3">
            <a:alphaModFix/>
          </a:blip>
          <a:srcRect b="0" l="0" r="37616" t="0"/>
          <a:stretch/>
        </p:blipFill>
        <p:spPr>
          <a:xfrm>
            <a:off x="284300" y="2368149"/>
            <a:ext cx="8135324" cy="314547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5" name="Shape 1735"/>
        <p:cNvGrpSpPr/>
        <p:nvPr/>
      </p:nvGrpSpPr>
      <p:grpSpPr>
        <a:xfrm>
          <a:off x="0" y="0"/>
          <a:ext cx="0" cy="0"/>
          <a:chOff x="0" y="0"/>
          <a:chExt cx="0" cy="0"/>
        </a:xfrm>
      </p:grpSpPr>
      <p:sp>
        <p:nvSpPr>
          <p:cNvPr id="1736" name="Shape 173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37" name="Shape 1737"/>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38" name="Shape 1738"/>
          <p:cNvPicPr preferRelativeResize="0"/>
          <p:nvPr/>
        </p:nvPicPr>
        <p:blipFill>
          <a:blip r:embed="rId3">
            <a:alphaModFix/>
          </a:blip>
          <a:stretch>
            <a:fillRect/>
          </a:stretch>
        </p:blipFill>
        <p:spPr>
          <a:xfrm>
            <a:off x="85725" y="2109787"/>
            <a:ext cx="8972550" cy="263842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2" name="Shape 1742"/>
        <p:cNvGrpSpPr/>
        <p:nvPr/>
      </p:nvGrpSpPr>
      <p:grpSpPr>
        <a:xfrm>
          <a:off x="0" y="0"/>
          <a:ext cx="0" cy="0"/>
          <a:chOff x="0" y="0"/>
          <a:chExt cx="0" cy="0"/>
        </a:xfrm>
      </p:grpSpPr>
      <p:sp>
        <p:nvSpPr>
          <p:cNvPr id="1743" name="Shape 174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44" name="Shape 174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45" name="Shape 1745"/>
          <p:cNvPicPr preferRelativeResize="0"/>
          <p:nvPr/>
        </p:nvPicPr>
        <p:blipFill>
          <a:blip r:embed="rId3">
            <a:alphaModFix/>
          </a:blip>
          <a:stretch>
            <a:fillRect/>
          </a:stretch>
        </p:blipFill>
        <p:spPr>
          <a:xfrm>
            <a:off x="804862" y="1504950"/>
            <a:ext cx="7534275" cy="384810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9" name="Shape 1749"/>
        <p:cNvGrpSpPr/>
        <p:nvPr/>
      </p:nvGrpSpPr>
      <p:grpSpPr>
        <a:xfrm>
          <a:off x="0" y="0"/>
          <a:ext cx="0" cy="0"/>
          <a:chOff x="0" y="0"/>
          <a:chExt cx="0" cy="0"/>
        </a:xfrm>
      </p:grpSpPr>
      <p:sp>
        <p:nvSpPr>
          <p:cNvPr id="1750" name="Shape 1750"/>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51" name="Shape 1751"/>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Projeto Clientes clique com o botão direito do mouse e depois em add -&gt; reference, clique na opção Projects e selecione BaseDados</a:t>
            </a: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52" name="Shape 1752"/>
          <p:cNvPicPr preferRelativeResize="0"/>
          <p:nvPr/>
        </p:nvPicPr>
        <p:blipFill>
          <a:blip r:embed="rId3">
            <a:alphaModFix/>
          </a:blip>
          <a:stretch>
            <a:fillRect/>
          </a:stretch>
        </p:blipFill>
        <p:spPr>
          <a:xfrm>
            <a:off x="1755550" y="2306496"/>
            <a:ext cx="5616600" cy="3861404"/>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6" name="Shape 1756"/>
        <p:cNvGrpSpPr/>
        <p:nvPr/>
      </p:nvGrpSpPr>
      <p:grpSpPr>
        <a:xfrm>
          <a:off x="0" y="0"/>
          <a:ext cx="0" cy="0"/>
          <a:chOff x="0" y="0"/>
          <a:chExt cx="0" cy="0"/>
        </a:xfrm>
      </p:grpSpPr>
      <p:sp>
        <p:nvSpPr>
          <p:cNvPr id="1757" name="Shape 175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58" name="Shape 175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abrir o frmPrincipal com dois cliques no frmPrincipal abrirá a classe de codificação do frmPrincipal, no using digite:</a:t>
            </a:r>
          </a:p>
          <a:p>
            <a:pPr indent="457200" lvl="0" marL="0" rtl="0" algn="l">
              <a:spcBef>
                <a:spcPts val="0"/>
              </a:spcBef>
              <a:buNone/>
            </a:pPr>
            <a:r>
              <a:rPr lang="pt-BR">
                <a:solidFill>
                  <a:schemeClr val="dk1"/>
                </a:solidFill>
              </a:rPr>
              <a:t>using BaseDados;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Crie uma variável global e Instancie a classe csBaseDados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e no Load do form:</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59" name="Shape 1759"/>
          <p:cNvPicPr preferRelativeResize="0"/>
          <p:nvPr/>
        </p:nvPicPr>
        <p:blipFill>
          <a:blip r:embed="rId3">
            <a:alphaModFix/>
          </a:blip>
          <a:stretch>
            <a:fillRect/>
          </a:stretch>
        </p:blipFill>
        <p:spPr>
          <a:xfrm>
            <a:off x="758187" y="3119425"/>
            <a:ext cx="2562225" cy="619125"/>
          </a:xfrm>
          <a:prstGeom prst="rect">
            <a:avLst/>
          </a:prstGeom>
          <a:noFill/>
          <a:ln>
            <a:noFill/>
          </a:ln>
        </p:spPr>
      </p:pic>
      <p:pic>
        <p:nvPicPr>
          <p:cNvPr id="1760" name="Shape 1760"/>
          <p:cNvPicPr preferRelativeResize="0"/>
          <p:nvPr/>
        </p:nvPicPr>
        <p:blipFill>
          <a:blip r:embed="rId4">
            <a:alphaModFix/>
          </a:blip>
          <a:stretch>
            <a:fillRect/>
          </a:stretch>
        </p:blipFill>
        <p:spPr>
          <a:xfrm>
            <a:off x="758187" y="4481475"/>
            <a:ext cx="3438525" cy="66675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4" name="Shape 1764"/>
        <p:cNvGrpSpPr/>
        <p:nvPr/>
      </p:nvGrpSpPr>
      <p:grpSpPr>
        <a:xfrm>
          <a:off x="0" y="0"/>
          <a:ext cx="0" cy="0"/>
          <a:chOff x="0" y="0"/>
          <a:chExt cx="0" cy="0"/>
        </a:xfrm>
      </p:grpSpPr>
      <p:sp>
        <p:nvSpPr>
          <p:cNvPr id="1765" name="Shape 176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66" name="Shape 176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Crie dois métodos privados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67" name="Shape 1767"/>
          <p:cNvPicPr preferRelativeResize="0"/>
          <p:nvPr/>
        </p:nvPicPr>
        <p:blipFill>
          <a:blip r:embed="rId3">
            <a:alphaModFix/>
          </a:blip>
          <a:stretch>
            <a:fillRect/>
          </a:stretch>
        </p:blipFill>
        <p:spPr>
          <a:xfrm>
            <a:off x="467550" y="2105012"/>
            <a:ext cx="2114550" cy="2647950"/>
          </a:xfrm>
          <a:prstGeom prst="rect">
            <a:avLst/>
          </a:prstGeom>
          <a:noFill/>
          <a:ln>
            <a:noFill/>
          </a:ln>
        </p:spPr>
      </p:pic>
      <p:pic>
        <p:nvPicPr>
          <p:cNvPr id="1768" name="Shape 1768"/>
          <p:cNvPicPr preferRelativeResize="0"/>
          <p:nvPr/>
        </p:nvPicPr>
        <p:blipFill>
          <a:blip r:embed="rId4">
            <a:alphaModFix/>
          </a:blip>
          <a:stretch>
            <a:fillRect/>
          </a:stretch>
        </p:blipFill>
        <p:spPr>
          <a:xfrm>
            <a:off x="2879562" y="1909737"/>
            <a:ext cx="3028950" cy="3590925"/>
          </a:xfrm>
          <a:prstGeom prst="rect">
            <a:avLst/>
          </a:prstGeom>
          <a:noFill/>
          <a:ln>
            <a:noFill/>
          </a:ln>
        </p:spPr>
      </p:pic>
      <p:pic>
        <p:nvPicPr>
          <p:cNvPr id="1769" name="Shape 1769"/>
          <p:cNvPicPr preferRelativeResize="0"/>
          <p:nvPr/>
        </p:nvPicPr>
        <p:blipFill>
          <a:blip r:embed="rId5">
            <a:alphaModFix/>
          </a:blip>
          <a:stretch>
            <a:fillRect/>
          </a:stretch>
        </p:blipFill>
        <p:spPr>
          <a:xfrm>
            <a:off x="6084150" y="2185975"/>
            <a:ext cx="2857500" cy="303847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3" name="Shape 1773"/>
        <p:cNvGrpSpPr/>
        <p:nvPr/>
      </p:nvGrpSpPr>
      <p:grpSpPr>
        <a:xfrm>
          <a:off x="0" y="0"/>
          <a:ext cx="0" cy="0"/>
          <a:chOff x="0" y="0"/>
          <a:chExt cx="0" cy="0"/>
        </a:xfrm>
      </p:grpSpPr>
      <p:sp>
        <p:nvSpPr>
          <p:cNvPr id="1774" name="Shape 1774"/>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75" name="Shape 1775"/>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76" name="Shape 1776"/>
          <p:cNvPicPr preferRelativeResize="0"/>
          <p:nvPr/>
        </p:nvPicPr>
        <p:blipFill>
          <a:blip r:embed="rId3">
            <a:alphaModFix/>
          </a:blip>
          <a:stretch>
            <a:fillRect/>
          </a:stretch>
        </p:blipFill>
        <p:spPr>
          <a:xfrm>
            <a:off x="573712" y="1938262"/>
            <a:ext cx="3095625" cy="3343275"/>
          </a:xfrm>
          <a:prstGeom prst="rect">
            <a:avLst/>
          </a:prstGeom>
          <a:noFill/>
          <a:ln>
            <a:noFill/>
          </a:ln>
        </p:spPr>
      </p:pic>
      <p:pic>
        <p:nvPicPr>
          <p:cNvPr id="1777" name="Shape 1777"/>
          <p:cNvPicPr preferRelativeResize="0"/>
          <p:nvPr/>
        </p:nvPicPr>
        <p:blipFill>
          <a:blip r:embed="rId4">
            <a:alphaModFix/>
          </a:blip>
          <a:stretch>
            <a:fillRect/>
          </a:stretch>
        </p:blipFill>
        <p:spPr>
          <a:xfrm>
            <a:off x="4890387" y="2014462"/>
            <a:ext cx="3286125" cy="3190875"/>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1" name="Shape 1781"/>
        <p:cNvGrpSpPr/>
        <p:nvPr/>
      </p:nvGrpSpPr>
      <p:grpSpPr>
        <a:xfrm>
          <a:off x="0" y="0"/>
          <a:ext cx="0" cy="0"/>
          <a:chOff x="0" y="0"/>
          <a:chExt cx="0" cy="0"/>
        </a:xfrm>
      </p:grpSpPr>
      <p:sp>
        <p:nvSpPr>
          <p:cNvPr id="1782" name="Shape 1782"/>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83" name="Shape 1783"/>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implementar as ações dos botões de busca. Dê dois cliques no botão de busca por id e depois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84" name="Shape 1784"/>
          <p:cNvPicPr preferRelativeResize="0"/>
          <p:nvPr/>
        </p:nvPicPr>
        <p:blipFill>
          <a:blip r:embed="rId3">
            <a:alphaModFix/>
          </a:blip>
          <a:stretch>
            <a:fillRect/>
          </a:stretch>
        </p:blipFill>
        <p:spPr>
          <a:xfrm>
            <a:off x="2005250" y="2036997"/>
            <a:ext cx="5280350" cy="393302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8" name="Shape 1788"/>
        <p:cNvGrpSpPr/>
        <p:nvPr/>
      </p:nvGrpSpPr>
      <p:grpSpPr>
        <a:xfrm>
          <a:off x="0" y="0"/>
          <a:ext cx="0" cy="0"/>
          <a:chOff x="0" y="0"/>
          <a:chExt cx="0" cy="0"/>
        </a:xfrm>
      </p:grpSpPr>
      <p:sp>
        <p:nvSpPr>
          <p:cNvPr id="1789" name="Shape 178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90" name="Shape 179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Dê dois cliques no botão de busca por nome e depois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Dê dois Cliques no Botão Novo e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91" name="Shape 1791"/>
          <p:cNvPicPr preferRelativeResize="0"/>
          <p:nvPr/>
        </p:nvPicPr>
        <p:blipFill>
          <a:blip r:embed="rId3">
            <a:alphaModFix/>
          </a:blip>
          <a:stretch>
            <a:fillRect/>
          </a:stretch>
        </p:blipFill>
        <p:spPr>
          <a:xfrm>
            <a:off x="2505075" y="2012212"/>
            <a:ext cx="4133850" cy="1419225"/>
          </a:xfrm>
          <a:prstGeom prst="rect">
            <a:avLst/>
          </a:prstGeom>
          <a:noFill/>
          <a:ln>
            <a:noFill/>
          </a:ln>
        </p:spPr>
      </p:pic>
      <p:pic>
        <p:nvPicPr>
          <p:cNvPr id="1792" name="Shape 1792"/>
          <p:cNvPicPr preferRelativeResize="0"/>
          <p:nvPr/>
        </p:nvPicPr>
        <p:blipFill>
          <a:blip r:embed="rId4">
            <a:alphaModFix/>
          </a:blip>
          <a:stretch>
            <a:fillRect/>
          </a:stretch>
        </p:blipFill>
        <p:spPr>
          <a:xfrm>
            <a:off x="2933687" y="4384450"/>
            <a:ext cx="3705225" cy="11239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6" name="Shape 1796"/>
        <p:cNvGrpSpPr/>
        <p:nvPr/>
      </p:nvGrpSpPr>
      <p:grpSpPr>
        <a:xfrm>
          <a:off x="0" y="0"/>
          <a:ext cx="0" cy="0"/>
          <a:chOff x="0" y="0"/>
          <a:chExt cx="0" cy="0"/>
        </a:xfrm>
      </p:grpSpPr>
      <p:sp>
        <p:nvSpPr>
          <p:cNvPr id="1797" name="Shape 1797"/>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798" name="Shape 1798"/>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Dê dois cliques no botão de Editar e depois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Dê dois Cliques no Botão Cancelar e digite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799" name="Shape 1799"/>
          <p:cNvPicPr preferRelativeResize="0"/>
          <p:nvPr/>
        </p:nvPicPr>
        <p:blipFill>
          <a:blip r:embed="rId3">
            <a:alphaModFix/>
          </a:blip>
          <a:stretch>
            <a:fillRect/>
          </a:stretch>
        </p:blipFill>
        <p:spPr>
          <a:xfrm>
            <a:off x="2663600" y="2162062"/>
            <a:ext cx="3800475" cy="790575"/>
          </a:xfrm>
          <a:prstGeom prst="rect">
            <a:avLst/>
          </a:prstGeom>
          <a:noFill/>
          <a:ln>
            <a:noFill/>
          </a:ln>
        </p:spPr>
      </p:pic>
      <p:pic>
        <p:nvPicPr>
          <p:cNvPr id="1800" name="Shape 1800"/>
          <p:cNvPicPr preferRelativeResize="0"/>
          <p:nvPr/>
        </p:nvPicPr>
        <p:blipFill>
          <a:blip r:embed="rId4">
            <a:alphaModFix/>
          </a:blip>
          <a:stretch>
            <a:fillRect/>
          </a:stretch>
        </p:blipFill>
        <p:spPr>
          <a:xfrm>
            <a:off x="2609850" y="3776825"/>
            <a:ext cx="3924300" cy="9906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4" name="Shape 1804"/>
        <p:cNvGrpSpPr/>
        <p:nvPr/>
      </p:nvGrpSpPr>
      <p:grpSpPr>
        <a:xfrm>
          <a:off x="0" y="0"/>
          <a:ext cx="0" cy="0"/>
          <a:chOff x="0" y="0"/>
          <a:chExt cx="0" cy="0"/>
        </a:xfrm>
      </p:grpSpPr>
      <p:sp>
        <p:nvSpPr>
          <p:cNvPr id="1805" name="Shape 180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06" name="Shape 180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Dê dois cliques no botão de Editar e depois escreva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Dê dois Cliques no Botão Cancelar e digite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07" name="Shape 1807"/>
          <p:cNvPicPr preferRelativeResize="0"/>
          <p:nvPr/>
        </p:nvPicPr>
        <p:blipFill>
          <a:blip r:embed="rId3">
            <a:alphaModFix/>
          </a:blip>
          <a:stretch>
            <a:fillRect/>
          </a:stretch>
        </p:blipFill>
        <p:spPr>
          <a:xfrm>
            <a:off x="2663600" y="2162062"/>
            <a:ext cx="3800475" cy="790575"/>
          </a:xfrm>
          <a:prstGeom prst="rect">
            <a:avLst/>
          </a:prstGeom>
          <a:noFill/>
          <a:ln>
            <a:noFill/>
          </a:ln>
        </p:spPr>
      </p:pic>
      <p:pic>
        <p:nvPicPr>
          <p:cNvPr id="1808" name="Shape 1808"/>
          <p:cNvPicPr preferRelativeResize="0"/>
          <p:nvPr/>
        </p:nvPicPr>
        <p:blipFill>
          <a:blip r:embed="rId4">
            <a:alphaModFix/>
          </a:blip>
          <a:stretch>
            <a:fillRect/>
          </a:stretch>
        </p:blipFill>
        <p:spPr>
          <a:xfrm>
            <a:off x="2609850" y="3776825"/>
            <a:ext cx="3924300" cy="99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195" name="Shape 195"/>
          <p:cNvSpPr txBox="1"/>
          <p:nvPr>
            <p:ph idx="1" type="body"/>
          </p:nvPr>
        </p:nvSpPr>
        <p:spPr>
          <a:xfrm>
            <a:off x="467543" y="1556791"/>
            <a:ext cx="8064896" cy="4318379"/>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p:txBody>
      </p:sp>
      <p:pic>
        <p:nvPicPr>
          <p:cNvPr id="196" name="Shape 196"/>
          <p:cNvPicPr preferRelativeResize="0"/>
          <p:nvPr/>
        </p:nvPicPr>
        <p:blipFill>
          <a:blip r:embed="rId3">
            <a:alphaModFix/>
          </a:blip>
          <a:stretch>
            <a:fillRect/>
          </a:stretch>
        </p:blipFill>
        <p:spPr>
          <a:xfrm>
            <a:off x="315150" y="1556799"/>
            <a:ext cx="8517425" cy="451840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2" name="Shape 1812"/>
        <p:cNvGrpSpPr/>
        <p:nvPr/>
      </p:nvGrpSpPr>
      <p:grpSpPr>
        <a:xfrm>
          <a:off x="0" y="0"/>
          <a:ext cx="0" cy="0"/>
          <a:chOff x="0" y="0"/>
          <a:chExt cx="0" cy="0"/>
        </a:xfrm>
      </p:grpSpPr>
      <p:sp>
        <p:nvSpPr>
          <p:cNvPr id="1813" name="Shape 181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14" name="Shape 1814"/>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Agora vamos codificar o frmPesquisa, dê dois cliques no frmPesquisa e no load digite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No using adicione </a:t>
            </a:r>
            <a:r>
              <a:rPr b="1" lang="pt-BR">
                <a:solidFill>
                  <a:schemeClr val="dk1"/>
                </a:solidFill>
              </a:rPr>
              <a:t>using BaseDados;</a:t>
            </a:r>
          </a:p>
          <a:p>
            <a:pPr indent="457200" lvl="0" marL="0" rtl="0" algn="l">
              <a:spcBef>
                <a:spcPts val="0"/>
              </a:spcBef>
              <a:buNone/>
            </a:pPr>
            <a:r>
              <a:t/>
            </a:r>
            <a:endParaRPr b="1">
              <a:solidFill>
                <a:schemeClr val="dk1"/>
              </a:solidFill>
            </a:endParaRPr>
          </a:p>
          <a:p>
            <a:pPr indent="457200" lvl="0" marL="0" rtl="0" algn="l">
              <a:spcBef>
                <a:spcPts val="0"/>
              </a:spcBef>
              <a:buNone/>
            </a:pPr>
            <a:r>
              <a:rPr lang="pt-BR">
                <a:solidFill>
                  <a:schemeClr val="dk1"/>
                </a:solidFill>
              </a:rPr>
              <a:t>Crie variáveis globais conforme image: </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15" name="Shape 1815"/>
          <p:cNvPicPr preferRelativeResize="0"/>
          <p:nvPr/>
        </p:nvPicPr>
        <p:blipFill>
          <a:blip r:embed="rId3">
            <a:alphaModFix/>
          </a:blip>
          <a:stretch>
            <a:fillRect/>
          </a:stretch>
        </p:blipFill>
        <p:spPr>
          <a:xfrm>
            <a:off x="2600325" y="2647950"/>
            <a:ext cx="3943350" cy="1562100"/>
          </a:xfrm>
          <a:prstGeom prst="rect">
            <a:avLst/>
          </a:prstGeom>
          <a:noFill/>
          <a:ln>
            <a:noFill/>
          </a:ln>
        </p:spPr>
      </p:pic>
      <p:pic>
        <p:nvPicPr>
          <p:cNvPr id="1816" name="Shape 1816"/>
          <p:cNvPicPr preferRelativeResize="0"/>
          <p:nvPr/>
        </p:nvPicPr>
        <p:blipFill>
          <a:blip r:embed="rId4">
            <a:alphaModFix/>
          </a:blip>
          <a:stretch>
            <a:fillRect/>
          </a:stretch>
        </p:blipFill>
        <p:spPr>
          <a:xfrm>
            <a:off x="2973650" y="5244950"/>
            <a:ext cx="2876550" cy="9715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0" name="Shape 1820"/>
        <p:cNvGrpSpPr/>
        <p:nvPr/>
      </p:nvGrpSpPr>
      <p:grpSpPr>
        <a:xfrm>
          <a:off x="0" y="0"/>
          <a:ext cx="0" cy="0"/>
          <a:chOff x="0" y="0"/>
          <a:chExt cx="0" cy="0"/>
        </a:xfrm>
      </p:grpSpPr>
      <p:sp>
        <p:nvSpPr>
          <p:cNvPr id="1821" name="Shape 182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22" name="Shape 1822"/>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Crie um novo construtor para a classe:</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Agora clique no datagridview e va nos eventos e de um duplo clique no evento CellDoubleClick e digite o Código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23" name="Shape 1823"/>
          <p:cNvPicPr preferRelativeResize="0"/>
          <p:nvPr/>
        </p:nvPicPr>
        <p:blipFill>
          <a:blip r:embed="rId3">
            <a:alphaModFix/>
          </a:blip>
          <a:stretch>
            <a:fillRect/>
          </a:stretch>
        </p:blipFill>
        <p:spPr>
          <a:xfrm>
            <a:off x="2571750" y="2306950"/>
            <a:ext cx="4000500" cy="1257300"/>
          </a:xfrm>
          <a:prstGeom prst="rect">
            <a:avLst/>
          </a:prstGeom>
          <a:noFill/>
          <a:ln>
            <a:noFill/>
          </a:ln>
        </p:spPr>
      </p:pic>
      <p:pic>
        <p:nvPicPr>
          <p:cNvPr id="1824" name="Shape 1824"/>
          <p:cNvPicPr preferRelativeResize="0"/>
          <p:nvPr/>
        </p:nvPicPr>
        <p:blipFill>
          <a:blip r:embed="rId4">
            <a:alphaModFix/>
          </a:blip>
          <a:stretch>
            <a:fillRect/>
          </a:stretch>
        </p:blipFill>
        <p:spPr>
          <a:xfrm>
            <a:off x="2429525" y="4127200"/>
            <a:ext cx="5513924" cy="2089299"/>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8" name="Shape 1828"/>
        <p:cNvGrpSpPr/>
        <p:nvPr/>
      </p:nvGrpSpPr>
      <p:grpSpPr>
        <a:xfrm>
          <a:off x="0" y="0"/>
          <a:ext cx="0" cy="0"/>
          <a:chOff x="0" y="0"/>
          <a:chExt cx="0" cy="0"/>
        </a:xfrm>
      </p:grpSpPr>
      <p:sp>
        <p:nvSpPr>
          <p:cNvPr id="1829" name="Shape 182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30" name="Shape 183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Agora Vamos Criar um novo projeto do tipo Class Library dentro da solução Clientes com o nome SapRfc</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31" name="Shape 1831"/>
          <p:cNvPicPr preferRelativeResize="0"/>
          <p:nvPr/>
        </p:nvPicPr>
        <p:blipFill>
          <a:blip r:embed="rId3">
            <a:alphaModFix/>
          </a:blip>
          <a:stretch>
            <a:fillRect/>
          </a:stretch>
        </p:blipFill>
        <p:spPr>
          <a:xfrm>
            <a:off x="1352262" y="2253925"/>
            <a:ext cx="6439474" cy="3924375"/>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5" name="Shape 1835"/>
        <p:cNvGrpSpPr/>
        <p:nvPr/>
      </p:nvGrpSpPr>
      <p:grpSpPr>
        <a:xfrm>
          <a:off x="0" y="0"/>
          <a:ext cx="0" cy="0"/>
          <a:chOff x="0" y="0"/>
          <a:chExt cx="0" cy="0"/>
        </a:xfrm>
      </p:grpSpPr>
      <p:sp>
        <p:nvSpPr>
          <p:cNvPr id="1836" name="Shape 183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37" name="Shape 1837"/>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Renomeie a Class1.cs para sapCon.cs</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Adicione Duas Classes no projeto SapRfc com os nomes rfcIn.cs e rfcOut.cs</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38" name="Shape 1838"/>
          <p:cNvPicPr preferRelativeResize="0"/>
          <p:nvPr/>
        </p:nvPicPr>
        <p:blipFill>
          <a:blip r:embed="rId3">
            <a:alphaModFix/>
          </a:blip>
          <a:stretch>
            <a:fillRect/>
          </a:stretch>
        </p:blipFill>
        <p:spPr>
          <a:xfrm>
            <a:off x="467548" y="3121924"/>
            <a:ext cx="3972575" cy="2421000"/>
          </a:xfrm>
          <a:prstGeom prst="rect">
            <a:avLst/>
          </a:prstGeom>
          <a:noFill/>
          <a:ln>
            <a:noFill/>
          </a:ln>
        </p:spPr>
      </p:pic>
      <p:pic>
        <p:nvPicPr>
          <p:cNvPr id="1839" name="Shape 1839"/>
          <p:cNvPicPr preferRelativeResize="0"/>
          <p:nvPr/>
        </p:nvPicPr>
        <p:blipFill>
          <a:blip r:embed="rId4">
            <a:alphaModFix/>
          </a:blip>
          <a:stretch>
            <a:fillRect/>
          </a:stretch>
        </p:blipFill>
        <p:spPr>
          <a:xfrm>
            <a:off x="4694200" y="3121925"/>
            <a:ext cx="3972575" cy="2420989"/>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3" name="Shape 1843"/>
        <p:cNvGrpSpPr/>
        <p:nvPr/>
      </p:nvGrpSpPr>
      <p:grpSpPr>
        <a:xfrm>
          <a:off x="0" y="0"/>
          <a:ext cx="0" cy="0"/>
          <a:chOff x="0" y="0"/>
          <a:chExt cx="0" cy="0"/>
        </a:xfrm>
      </p:grpSpPr>
      <p:sp>
        <p:nvSpPr>
          <p:cNvPr id="1844" name="Shape 1844"/>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45" name="Shape 1845"/>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Crie dois métodos na classe rfcOut conforme imagens abaixo: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46" name="Shape 1846"/>
          <p:cNvPicPr preferRelativeResize="0"/>
          <p:nvPr/>
        </p:nvPicPr>
        <p:blipFill>
          <a:blip r:embed="rId3">
            <a:alphaModFix/>
          </a:blip>
          <a:stretch>
            <a:fillRect/>
          </a:stretch>
        </p:blipFill>
        <p:spPr>
          <a:xfrm>
            <a:off x="146475" y="2296462"/>
            <a:ext cx="8851051" cy="3514387"/>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0" name="Shape 1850"/>
        <p:cNvGrpSpPr/>
        <p:nvPr/>
      </p:nvGrpSpPr>
      <p:grpSpPr>
        <a:xfrm>
          <a:off x="0" y="0"/>
          <a:ext cx="0" cy="0"/>
          <a:chOff x="0" y="0"/>
          <a:chExt cx="0" cy="0"/>
        </a:xfrm>
      </p:grpSpPr>
      <p:sp>
        <p:nvSpPr>
          <p:cNvPr id="1851" name="Shape 185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52" name="Shape 1852"/>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no using coloque: using SAP.Middleware.Connector;	</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53" name="Shape 1853"/>
          <p:cNvPicPr preferRelativeResize="0"/>
          <p:nvPr/>
        </p:nvPicPr>
        <p:blipFill>
          <a:blip r:embed="rId3">
            <a:alphaModFix/>
          </a:blip>
          <a:stretch>
            <a:fillRect/>
          </a:stretch>
        </p:blipFill>
        <p:spPr>
          <a:xfrm>
            <a:off x="532300" y="1438975"/>
            <a:ext cx="8079401" cy="3980049"/>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7" name="Shape 1857"/>
        <p:cNvGrpSpPr/>
        <p:nvPr/>
      </p:nvGrpSpPr>
      <p:grpSpPr>
        <a:xfrm>
          <a:off x="0" y="0"/>
          <a:ext cx="0" cy="0"/>
          <a:chOff x="0" y="0"/>
          <a:chExt cx="0" cy="0"/>
        </a:xfrm>
      </p:grpSpPr>
      <p:sp>
        <p:nvSpPr>
          <p:cNvPr id="1858" name="Shape 1858"/>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59" name="Shape 1859"/>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na classe rfcOut no using coloque:</a:t>
            </a:r>
          </a:p>
          <a:p>
            <a:pPr indent="457200" lvl="0" marL="0" rtl="0" algn="l">
              <a:spcBef>
                <a:spcPts val="0"/>
              </a:spcBef>
              <a:buNone/>
            </a:pPr>
            <a:r>
              <a:rPr lang="pt-BR">
                <a:solidFill>
                  <a:schemeClr val="dk1"/>
                </a:solidFill>
              </a:rPr>
              <a:t>using BaseDados;</a:t>
            </a:r>
          </a:p>
          <a:p>
            <a:pPr indent="457200" lvl="0" marL="0" rtl="0" algn="l">
              <a:spcBef>
                <a:spcPts val="0"/>
              </a:spcBef>
              <a:buNone/>
            </a:pPr>
            <a:r>
              <a:rPr lang="pt-BR">
                <a:solidFill>
                  <a:schemeClr val="dk1"/>
                </a:solidFill>
              </a:rPr>
              <a:t>using SAP.Middleware.Connector;	</a:t>
            </a:r>
          </a:p>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E crie um método conforme </a:t>
            </a:r>
          </a:p>
          <a:p>
            <a:pPr indent="0" lvl="0" marL="0" rtl="0" algn="l">
              <a:spcBef>
                <a:spcPts val="0"/>
              </a:spcBef>
              <a:buNone/>
            </a:pPr>
            <a:r>
              <a:rPr lang="pt-BR">
                <a:solidFill>
                  <a:schemeClr val="dk1"/>
                </a:solidFill>
              </a:rPr>
              <a:t>imagem:</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60" name="Shape 1860"/>
          <p:cNvPicPr preferRelativeResize="0"/>
          <p:nvPr/>
        </p:nvPicPr>
        <p:blipFill>
          <a:blip r:embed="rId3">
            <a:alphaModFix/>
          </a:blip>
          <a:stretch>
            <a:fillRect/>
          </a:stretch>
        </p:blipFill>
        <p:spPr>
          <a:xfrm>
            <a:off x="3728825" y="1979426"/>
            <a:ext cx="5316649" cy="419825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4" name="Shape 1864"/>
        <p:cNvGrpSpPr/>
        <p:nvPr/>
      </p:nvGrpSpPr>
      <p:grpSpPr>
        <a:xfrm>
          <a:off x="0" y="0"/>
          <a:ext cx="0" cy="0"/>
          <a:chOff x="0" y="0"/>
          <a:chExt cx="0" cy="0"/>
        </a:xfrm>
      </p:grpSpPr>
      <p:sp>
        <p:nvSpPr>
          <p:cNvPr id="1865" name="Shape 1865"/>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66" name="Shape 1866"/>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Agora vamos codificar a parte de recebimento de chamadas de função do SAP. Para isso precisamos primeiro criar um classe do tipo ITransactionIDHandler que a dll sapnco vai utilizar esta pode ser criada dentro do arquivo da classe SapRfc conforme imagem Abaixo:</a:t>
            </a: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67" name="Shape 1867"/>
          <p:cNvPicPr preferRelativeResize="0"/>
          <p:nvPr/>
        </p:nvPicPr>
        <p:blipFill>
          <a:blip r:embed="rId3">
            <a:alphaModFix/>
          </a:blip>
          <a:stretch>
            <a:fillRect/>
          </a:stretch>
        </p:blipFill>
        <p:spPr>
          <a:xfrm>
            <a:off x="2171700" y="2747850"/>
            <a:ext cx="3912449" cy="3664048"/>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1" name="Shape 1871"/>
        <p:cNvGrpSpPr/>
        <p:nvPr/>
      </p:nvGrpSpPr>
      <p:grpSpPr>
        <a:xfrm>
          <a:off x="0" y="0"/>
          <a:ext cx="0" cy="0"/>
          <a:chOff x="0" y="0"/>
          <a:chExt cx="0" cy="0"/>
        </a:xfrm>
      </p:grpSpPr>
      <p:sp>
        <p:nvSpPr>
          <p:cNvPr id="1872" name="Shape 1872"/>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73" name="Shape 1873"/>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Vamos adicionar duas variáveis globais conforme imagem:</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	</a:t>
            </a:r>
          </a:p>
          <a:p>
            <a:pPr indent="0" lvl="0" marL="0" rtl="0" algn="l">
              <a:spcBef>
                <a:spcPts val="0"/>
              </a:spcBef>
              <a:buNone/>
            </a:pPr>
            <a:r>
              <a:rPr lang="pt-BR">
                <a:solidFill>
                  <a:schemeClr val="dk1"/>
                </a:solidFill>
              </a:rPr>
              <a:t>	</a:t>
            </a:r>
          </a:p>
          <a:p>
            <a:pPr indent="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Vamos adicionar um construtor conforme imagem:</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E um método</a:t>
            </a:r>
          </a:p>
          <a:p>
            <a:pPr indent="457200" lvl="0" marL="0" rtl="0" algn="l">
              <a:spcBef>
                <a:spcPts val="0"/>
              </a:spcBef>
              <a:buNone/>
            </a:pPr>
            <a:r>
              <a:t/>
            </a:r>
            <a:endParaRPr>
              <a:solidFill>
                <a:schemeClr val="dk1"/>
              </a:solidFill>
            </a:endParaRPr>
          </a:p>
        </p:txBody>
      </p:sp>
      <p:pic>
        <p:nvPicPr>
          <p:cNvPr id="1874" name="Shape 1874"/>
          <p:cNvPicPr preferRelativeResize="0"/>
          <p:nvPr/>
        </p:nvPicPr>
        <p:blipFill>
          <a:blip r:embed="rId3">
            <a:alphaModFix/>
          </a:blip>
          <a:stretch>
            <a:fillRect/>
          </a:stretch>
        </p:blipFill>
        <p:spPr>
          <a:xfrm>
            <a:off x="2914650" y="2285887"/>
            <a:ext cx="3314700" cy="542925"/>
          </a:xfrm>
          <a:prstGeom prst="rect">
            <a:avLst/>
          </a:prstGeom>
          <a:noFill/>
          <a:ln>
            <a:noFill/>
          </a:ln>
        </p:spPr>
      </p:pic>
      <p:pic>
        <p:nvPicPr>
          <p:cNvPr id="1875" name="Shape 1875"/>
          <p:cNvPicPr preferRelativeResize="0"/>
          <p:nvPr/>
        </p:nvPicPr>
        <p:blipFill>
          <a:blip r:embed="rId4">
            <a:alphaModFix/>
          </a:blip>
          <a:stretch>
            <a:fillRect/>
          </a:stretch>
        </p:blipFill>
        <p:spPr>
          <a:xfrm>
            <a:off x="1117025" y="3700312"/>
            <a:ext cx="7181850" cy="1133475"/>
          </a:xfrm>
          <a:prstGeom prst="rect">
            <a:avLst/>
          </a:prstGeom>
          <a:noFill/>
          <a:ln>
            <a:noFill/>
          </a:ln>
        </p:spPr>
      </p:pic>
      <p:pic>
        <p:nvPicPr>
          <p:cNvPr id="1876" name="Shape 1876"/>
          <p:cNvPicPr preferRelativeResize="0"/>
          <p:nvPr/>
        </p:nvPicPr>
        <p:blipFill>
          <a:blip r:embed="rId5">
            <a:alphaModFix/>
          </a:blip>
          <a:stretch>
            <a:fillRect/>
          </a:stretch>
        </p:blipFill>
        <p:spPr>
          <a:xfrm>
            <a:off x="2372275" y="5511650"/>
            <a:ext cx="1504950" cy="70485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0" name="Shape 1880"/>
        <p:cNvGrpSpPr/>
        <p:nvPr/>
      </p:nvGrpSpPr>
      <p:grpSpPr>
        <a:xfrm>
          <a:off x="0" y="0"/>
          <a:ext cx="0" cy="0"/>
          <a:chOff x="0" y="0"/>
          <a:chExt cx="0" cy="0"/>
        </a:xfrm>
      </p:grpSpPr>
      <p:sp>
        <p:nvSpPr>
          <p:cNvPr id="1881" name="Shape 1881"/>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82" name="Shape 1882"/>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voltar no frmPrincipal e adicionar um componente Timer,  vamos alterar as propriedades do timer de Enable para true e o Interval 5000 depois vamos dar dois cliques no timer e vai abrir o evento Tick e vamos digitar o código abaixo</a:t>
            </a:r>
          </a:p>
          <a:p>
            <a:pPr indent="457200" lvl="0" marL="0" rtl="0" algn="l">
              <a:spcBef>
                <a:spcPts val="0"/>
              </a:spcBef>
              <a:buNone/>
            </a:pPr>
            <a:r>
              <a:t/>
            </a:r>
            <a:endParaRPr>
              <a:solidFill>
                <a:schemeClr val="dk1"/>
              </a:solidFill>
            </a:endParaRPr>
          </a:p>
        </p:txBody>
      </p:sp>
      <p:pic>
        <p:nvPicPr>
          <p:cNvPr id="1883" name="Shape 1883"/>
          <p:cNvPicPr preferRelativeResize="0"/>
          <p:nvPr/>
        </p:nvPicPr>
        <p:blipFill>
          <a:blip r:embed="rId3">
            <a:alphaModFix/>
          </a:blip>
          <a:stretch>
            <a:fillRect/>
          </a:stretch>
        </p:blipFill>
        <p:spPr>
          <a:xfrm>
            <a:off x="657850" y="2269549"/>
            <a:ext cx="3416849" cy="3838500"/>
          </a:xfrm>
          <a:prstGeom prst="rect">
            <a:avLst/>
          </a:prstGeom>
          <a:noFill/>
          <a:ln>
            <a:noFill/>
          </a:ln>
        </p:spPr>
      </p:pic>
      <p:pic>
        <p:nvPicPr>
          <p:cNvPr id="1884" name="Shape 1884"/>
          <p:cNvPicPr preferRelativeResize="0"/>
          <p:nvPr/>
        </p:nvPicPr>
        <p:blipFill>
          <a:blip r:embed="rId4">
            <a:alphaModFix/>
          </a:blip>
          <a:stretch>
            <a:fillRect/>
          </a:stretch>
        </p:blipFill>
        <p:spPr>
          <a:xfrm>
            <a:off x="4886012" y="2943225"/>
            <a:ext cx="3286125" cy="971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02" name="Shape 202"/>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2 - Faça um programa que percorra todos os número de 1 até 100. Para os números múltiplos de 4, exiba a palavra “PIN”, e para os outros, exiba o próprio número. Veja o exemplo abaixo:</a:t>
            </a:r>
          </a:p>
        </p:txBody>
      </p:sp>
      <p:pic>
        <p:nvPicPr>
          <p:cNvPr id="203" name="Shape 203"/>
          <p:cNvPicPr preferRelativeResize="0"/>
          <p:nvPr/>
        </p:nvPicPr>
        <p:blipFill>
          <a:blip r:embed="rId3">
            <a:alphaModFix/>
          </a:blip>
          <a:stretch>
            <a:fillRect/>
          </a:stretch>
        </p:blipFill>
        <p:spPr>
          <a:xfrm>
            <a:off x="1701300" y="2563100"/>
            <a:ext cx="5702550" cy="3546125"/>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8" name="Shape 1888"/>
        <p:cNvGrpSpPr/>
        <p:nvPr/>
      </p:nvGrpSpPr>
      <p:grpSpPr>
        <a:xfrm>
          <a:off x="0" y="0"/>
          <a:ext cx="0" cy="0"/>
          <a:chOff x="0" y="0"/>
          <a:chExt cx="0" cy="0"/>
        </a:xfrm>
      </p:grpSpPr>
      <p:sp>
        <p:nvSpPr>
          <p:cNvPr id="1889" name="Shape 1889"/>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90" name="Shape 1890"/>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Vamos codificar o botão Salvar. Dê dois cliques no botão salvar e irá abrir o evento Click escreva o código conforme imagem</a:t>
            </a:r>
          </a:p>
          <a:p>
            <a:pPr indent="457200" lvl="0" marL="0" rtl="0" algn="l">
              <a:spcBef>
                <a:spcPts val="0"/>
              </a:spcBef>
              <a:buNone/>
            </a:pPr>
            <a:r>
              <a:t/>
            </a:r>
            <a:endParaRPr>
              <a:solidFill>
                <a:schemeClr val="dk1"/>
              </a:solidFill>
            </a:endParaRPr>
          </a:p>
        </p:txBody>
      </p:sp>
      <p:pic>
        <p:nvPicPr>
          <p:cNvPr id="1891" name="Shape 1891"/>
          <p:cNvPicPr preferRelativeResize="0"/>
          <p:nvPr/>
        </p:nvPicPr>
        <p:blipFill>
          <a:blip r:embed="rId3">
            <a:alphaModFix/>
          </a:blip>
          <a:stretch>
            <a:fillRect/>
          </a:stretch>
        </p:blipFill>
        <p:spPr>
          <a:xfrm>
            <a:off x="123350" y="2380818"/>
            <a:ext cx="8881000" cy="3211107"/>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5" name="Shape 1895"/>
        <p:cNvGrpSpPr/>
        <p:nvPr/>
      </p:nvGrpSpPr>
      <p:grpSpPr>
        <a:xfrm>
          <a:off x="0" y="0"/>
          <a:ext cx="0" cy="0"/>
          <a:chOff x="0" y="0"/>
          <a:chExt cx="0" cy="0"/>
        </a:xfrm>
      </p:grpSpPr>
      <p:sp>
        <p:nvSpPr>
          <p:cNvPr id="1896" name="Shape 1896"/>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Projeto Final</a:t>
            </a:r>
          </a:p>
        </p:txBody>
      </p:sp>
      <p:sp>
        <p:nvSpPr>
          <p:cNvPr id="1897" name="Shape 1897"/>
          <p:cNvSpPr txBox="1"/>
          <p:nvPr>
            <p:ph idx="1" type="body"/>
          </p:nvPr>
        </p:nvSpPr>
        <p:spPr>
          <a:xfrm>
            <a:off x="246700" y="1414400"/>
            <a:ext cx="8634300" cy="48021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1898" name="Shape 1898"/>
          <p:cNvPicPr preferRelativeResize="0"/>
          <p:nvPr/>
        </p:nvPicPr>
        <p:blipFill>
          <a:blip r:embed="rId3">
            <a:alphaModFix/>
          </a:blip>
          <a:stretch>
            <a:fillRect/>
          </a:stretch>
        </p:blipFill>
        <p:spPr>
          <a:xfrm>
            <a:off x="131500" y="1751971"/>
            <a:ext cx="8881000" cy="2473403"/>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2" name="Shape 1902"/>
        <p:cNvGrpSpPr/>
        <p:nvPr/>
      </p:nvGrpSpPr>
      <p:grpSpPr>
        <a:xfrm>
          <a:off x="0" y="0"/>
          <a:ext cx="0" cy="0"/>
          <a:chOff x="0" y="0"/>
          <a:chExt cx="0" cy="0"/>
        </a:xfrm>
      </p:grpSpPr>
      <p:sp>
        <p:nvSpPr>
          <p:cNvPr id="1903" name="Shape 1903"/>
          <p:cNvSpPr txBox="1"/>
          <p:nvPr>
            <p:ph type="title"/>
          </p:nvPr>
        </p:nvSpPr>
        <p:spPr>
          <a:xfrm>
            <a:off x="467550" y="1111100"/>
            <a:ext cx="5616600" cy="3033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FIM</a:t>
            </a:r>
          </a:p>
        </p:txBody>
      </p:sp>
      <p:sp>
        <p:nvSpPr>
          <p:cNvPr id="1904" name="Shape 1904"/>
          <p:cNvSpPr txBox="1"/>
          <p:nvPr>
            <p:ph type="title"/>
          </p:nvPr>
        </p:nvSpPr>
        <p:spPr>
          <a:xfrm>
            <a:off x="0" y="1973500"/>
            <a:ext cx="9144000" cy="4177200"/>
          </a:xfrm>
          <a:prstGeom prst="rect">
            <a:avLst/>
          </a:prstGeom>
          <a:noFill/>
          <a:ln>
            <a:noFill/>
          </a:ln>
        </p:spPr>
        <p:txBody>
          <a:bodyPr anchorCtr="0" anchor="ctr" bIns="45700" lIns="91425" rIns="91425" tIns="45700">
            <a:noAutofit/>
          </a:bodyPr>
          <a:lstStyle/>
          <a:p>
            <a:pPr lvl="0" algn="ctr">
              <a:spcBef>
                <a:spcPts val="0"/>
              </a:spcBef>
              <a:buClr>
                <a:srgbClr val="00478E"/>
              </a:buClr>
              <a:buSzPct val="25000"/>
              <a:buFont typeface="Calibri"/>
              <a:buNone/>
            </a:pPr>
            <a:r>
              <a:rPr lang="pt-BR" sz="3000"/>
              <a:t>Rode o Programa e teste a interface com SAP</a:t>
            </a:r>
          </a:p>
          <a:p>
            <a:pPr lvl="0" algn="ctr">
              <a:spcBef>
                <a:spcPts val="0"/>
              </a:spcBef>
              <a:buClr>
                <a:srgbClr val="00478E"/>
              </a:buClr>
              <a:buSzPct val="25000"/>
              <a:buFont typeface="Calibri"/>
              <a:buNone/>
            </a:pPr>
            <a:r>
              <a:t/>
            </a:r>
            <a:endParaRPr sz="3000"/>
          </a:p>
          <a:p>
            <a:pPr lvl="0" algn="ctr">
              <a:spcBef>
                <a:spcPts val="0"/>
              </a:spcBef>
              <a:buClr>
                <a:srgbClr val="00478E"/>
              </a:buClr>
              <a:buSzPct val="25000"/>
              <a:buFont typeface="Calibri"/>
              <a:buNone/>
            </a:pPr>
            <a:r>
              <a:t/>
            </a:r>
            <a:endParaRPr sz="3000"/>
          </a:p>
          <a:p>
            <a:pPr lvl="0" rtl="0" algn="ctr">
              <a:spcBef>
                <a:spcPts val="0"/>
              </a:spcBef>
              <a:buClr>
                <a:srgbClr val="00478E"/>
              </a:buClr>
              <a:buSzPct val="25000"/>
              <a:buFont typeface="Calibri"/>
              <a:buNone/>
            </a:pPr>
            <a:r>
              <a:rPr lang="pt-BR" sz="3000"/>
              <a:t>OBRIGADO!</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09" name="Shape 209"/>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p:txBody>
      </p:sp>
      <p:pic>
        <p:nvPicPr>
          <p:cNvPr id="210" name="Shape 210"/>
          <p:cNvPicPr preferRelativeResize="0"/>
          <p:nvPr/>
        </p:nvPicPr>
        <p:blipFill>
          <a:blip r:embed="rId3">
            <a:alphaModFix/>
          </a:blip>
          <a:stretch>
            <a:fillRect/>
          </a:stretch>
        </p:blipFill>
        <p:spPr>
          <a:xfrm>
            <a:off x="432987" y="1748300"/>
            <a:ext cx="8134025" cy="4126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16" name="Shape 216"/>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rPr lang="pt-BR"/>
              <a:t>Os números de Fibonacci são uma sequência de números definida recursivamente. O primeiro elemento da sequência é 0 e o segundo é 1. Os outros elementos são calculados somando os dois antecessores. </a:t>
            </a: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rPr lang="pt-BR"/>
              <a:t>0, 1, 1, 2, 3, 5, 8, 13, 21, 34, 55, 89, 144, 233... </a:t>
            </a:r>
          </a:p>
          <a:p>
            <a:pPr indent="0" lvl="0" marL="0" marR="0" rtl="0" algn="just">
              <a:spcBef>
                <a:spcPts val="0"/>
              </a:spcBef>
              <a:buClr>
                <a:srgbClr val="7F7F7F"/>
              </a:buClr>
              <a:buSzPct val="25000"/>
              <a:buFont typeface="Arial"/>
              <a:buNone/>
            </a:pPr>
            <a:r>
              <a:t/>
            </a:r>
            <a:endParaRPr/>
          </a:p>
          <a:p>
            <a:pPr indent="0" lvl="0" marL="0" marR="0" rtl="0" algn="just">
              <a:spcBef>
                <a:spcPts val="0"/>
              </a:spcBef>
              <a:buClr>
                <a:srgbClr val="7F7F7F"/>
              </a:buClr>
              <a:buSzPct val="25000"/>
              <a:buFont typeface="Arial"/>
              <a:buNone/>
            </a:pPr>
            <a:r>
              <a:rPr lang="pt-BR"/>
              <a:t>Crie um programa para exibir os 30 primeiros números da sequência de Fibonacci. Adicione uma classe chamada Fibonacci.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22" name="Shape 222"/>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p:txBody>
      </p:sp>
      <p:pic>
        <p:nvPicPr>
          <p:cNvPr id="223" name="Shape 223"/>
          <p:cNvPicPr preferRelativeResize="0"/>
          <p:nvPr/>
        </p:nvPicPr>
        <p:blipFill>
          <a:blip r:embed="rId3">
            <a:alphaModFix/>
          </a:blip>
          <a:stretch>
            <a:fillRect/>
          </a:stretch>
        </p:blipFill>
        <p:spPr>
          <a:xfrm>
            <a:off x="1682227" y="1423975"/>
            <a:ext cx="5379975" cy="48088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EXERCÍCIOS DE FIXAÇÃO</a:t>
            </a:r>
          </a:p>
        </p:txBody>
      </p:sp>
      <p:sp>
        <p:nvSpPr>
          <p:cNvPr id="229" name="Shape 229"/>
          <p:cNvSpPr txBox="1"/>
          <p:nvPr>
            <p:ph idx="1" type="body"/>
          </p:nvPr>
        </p:nvSpPr>
        <p:spPr>
          <a:xfrm>
            <a:off x="467543" y="1556791"/>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p>
        </p:txBody>
      </p:sp>
      <p:pic>
        <p:nvPicPr>
          <p:cNvPr id="230" name="Shape 230"/>
          <p:cNvPicPr preferRelativeResize="0"/>
          <p:nvPr/>
        </p:nvPicPr>
        <p:blipFill>
          <a:blip r:embed="rId3">
            <a:alphaModFix/>
          </a:blip>
          <a:stretch>
            <a:fillRect/>
          </a:stretch>
        </p:blipFill>
        <p:spPr>
          <a:xfrm>
            <a:off x="871276" y="1471100"/>
            <a:ext cx="7007750" cy="465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 name="Shape 44"/>
        <p:cNvGrpSpPr/>
        <p:nvPr/>
      </p:nvGrpSpPr>
      <p:grpSpPr>
        <a:xfrm>
          <a:off x="0" y="0"/>
          <a:ext cx="0" cy="0"/>
          <a:chOff x="0" y="0"/>
          <a:chExt cx="0" cy="0"/>
        </a:xfrm>
      </p:grpSpPr>
      <p:sp>
        <p:nvSpPr>
          <p:cNvPr id="45" name="Shape 45"/>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PLATAFORMA .NET</a:t>
            </a:r>
          </a:p>
        </p:txBody>
      </p:sp>
      <p:sp>
        <p:nvSpPr>
          <p:cNvPr id="46" name="Shape 46"/>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1" i="0" lang="pt-BR" sz="2000" u="none" cap="none" strike="noStrike">
                <a:solidFill>
                  <a:srgbClr val="7F7F7F"/>
                </a:solidFill>
                <a:latin typeface="Calibri"/>
                <a:ea typeface="Calibri"/>
                <a:cs typeface="Calibri"/>
                <a:sym typeface="Calibri"/>
              </a:rPr>
              <a:t>NET</a:t>
            </a:r>
            <a:r>
              <a:rPr b="0" i="0" lang="pt-BR" sz="2000" u="none" cap="none" strike="noStrike">
                <a:solidFill>
                  <a:srgbClr val="7F7F7F"/>
                </a:solidFill>
                <a:latin typeface="Calibri"/>
                <a:ea typeface="Calibri"/>
                <a:cs typeface="Calibri"/>
                <a:sym typeface="Calibri"/>
              </a:rPr>
              <a:t> Framework é uma iniciativa da empresa Microsoft, que visa uma </a:t>
            </a:r>
            <a:r>
              <a:rPr b="1" i="0" lang="pt-BR" sz="2000" u="none" cap="none" strike="noStrike">
                <a:solidFill>
                  <a:srgbClr val="7F7F7F"/>
                </a:solidFill>
                <a:latin typeface="Calibri"/>
                <a:ea typeface="Calibri"/>
                <a:cs typeface="Calibri"/>
                <a:sym typeface="Calibri"/>
              </a:rPr>
              <a:t>plataforma</a:t>
            </a:r>
            <a:r>
              <a:rPr b="0" i="0" lang="pt-BR" sz="2000" u="none" cap="none" strike="noStrike">
                <a:solidFill>
                  <a:srgbClr val="7F7F7F"/>
                </a:solidFill>
                <a:latin typeface="Calibri"/>
                <a:ea typeface="Calibri"/>
                <a:cs typeface="Calibri"/>
                <a:sym typeface="Calibri"/>
              </a:rPr>
              <a:t> única para desenvolvimento e execução de sistemas e aplicações. Todo e qualquer código gerado para .</a:t>
            </a:r>
            <a:r>
              <a:rPr b="1" i="0" lang="pt-BR" sz="2000" u="none" cap="none" strike="noStrike">
                <a:solidFill>
                  <a:srgbClr val="7F7F7F"/>
                </a:solidFill>
                <a:latin typeface="Calibri"/>
                <a:ea typeface="Calibri"/>
                <a:cs typeface="Calibri"/>
                <a:sym typeface="Calibri"/>
              </a:rPr>
              <a:t>NET</a:t>
            </a:r>
            <a:r>
              <a:rPr b="0" i="0" lang="pt-BR" sz="2000" u="none" cap="none" strike="noStrike">
                <a:solidFill>
                  <a:srgbClr val="7F7F7F"/>
                </a:solidFill>
                <a:latin typeface="Calibri"/>
                <a:ea typeface="Calibri"/>
                <a:cs typeface="Calibri"/>
                <a:sym typeface="Calibri"/>
              </a:rPr>
              <a:t> pode ser executado em qualquer dispositivo que possua um framework de tal </a:t>
            </a:r>
            <a:r>
              <a:rPr b="1" i="0" lang="pt-BR" sz="2000" u="none" cap="none" strike="noStrike">
                <a:solidFill>
                  <a:srgbClr val="7F7F7F"/>
                </a:solidFill>
                <a:latin typeface="Calibri"/>
                <a:ea typeface="Calibri"/>
                <a:cs typeface="Calibri"/>
                <a:sym typeface="Calibri"/>
              </a:rPr>
              <a:t>plataforma</a:t>
            </a:r>
            <a:r>
              <a:rPr b="0" i="0" lang="pt-BR" sz="2000" u="none" cap="none" strike="noStrike">
                <a:solidFill>
                  <a:srgbClr val="7F7F7F"/>
                </a:solidFill>
                <a:latin typeface="Calibri"/>
                <a:ea typeface="Calibri"/>
                <a:cs typeface="Calibri"/>
                <a:sym typeface="Calibri"/>
              </a:rPr>
              <a:t>.</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Versão atual do .net framework é a 4.6.1</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O ambiente de desenvolvimento do .NET é o Visual Studio</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No Visual Studio 2015 podemos fazer programas para Windows, WEB, Cloud, IOS e Android</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2</a:t>
            </a:r>
          </a:p>
        </p:txBody>
      </p:sp>
      <p:sp>
        <p:nvSpPr>
          <p:cNvPr id="236" name="Shape 236"/>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lvl="0" rtl="0" algn="l">
              <a:spcBef>
                <a:spcPts val="0"/>
              </a:spcBef>
              <a:buClr>
                <a:srgbClr val="000000"/>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graphicFrame>
        <p:nvGraphicFramePr>
          <p:cNvPr id="237" name="Shape 237"/>
          <p:cNvGraphicFramePr/>
          <p:nvPr/>
        </p:nvGraphicFramePr>
        <p:xfrm>
          <a:off x="2843808" y="2204864"/>
          <a:ext cx="3000000" cy="3000000"/>
        </p:xfrm>
        <a:graphic>
          <a:graphicData uri="http://schemas.openxmlformats.org/drawingml/2006/table">
            <a:tbl>
              <a:tblPr>
                <a:noFill/>
                <a:tableStyleId>{61C7BB5E-0D08-4973-A180-BBA950ABF627}</a:tableStyleId>
              </a:tblPr>
              <a:tblGrid>
                <a:gridCol w="3368900"/>
              </a:tblGrid>
              <a:tr h="190500">
                <a:tc>
                  <a:txBody>
                    <a:bodyPr>
                      <a:noAutofit/>
                    </a:bodyPr>
                    <a:lstStyle/>
                    <a:p>
                      <a:pPr lvl="0" rtl="0">
                        <a:spcBef>
                          <a:spcPts val="0"/>
                        </a:spcBef>
                        <a:buClr>
                          <a:schemeClr val="dk1"/>
                        </a:buClr>
                        <a:buSzPct val="68750"/>
                        <a:buFont typeface="Arial"/>
                        <a:buNone/>
                      </a:pPr>
                      <a:r>
                        <a:rPr lang="pt-BR" sz="1600"/>
                        <a:t>ORIENTAÇÃO A OBJETOS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Domínio e Aplicação</a:t>
                      </a:r>
                    </a:p>
                  </a:txBody>
                  <a:tcPr marT="9525" marB="0" marR="9525" marL="9525" anchor="b"/>
                </a:tc>
              </a:tr>
              <a:tr h="190500">
                <a:tc>
                  <a:txBody>
                    <a:bodyPr>
                      <a:noAutofit/>
                    </a:bodyPr>
                    <a:lstStyle/>
                    <a:p>
                      <a:pPr lvl="0" rtl="0">
                        <a:spcBef>
                          <a:spcPts val="0"/>
                        </a:spcBef>
                        <a:buSzPct val="68750"/>
                        <a:buNone/>
                      </a:pPr>
                      <a:r>
                        <a:rPr lang="pt-BR" sz="1600"/>
                        <a:t>    Objetos, Atributos e Métodos</a:t>
                      </a:r>
                    </a:p>
                  </a:txBody>
                  <a:tcPr marT="9525" marB="0" marR="9525" marL="9525" anchor="b"/>
                </a:tc>
              </a:tr>
              <a:tr h="320050">
                <a:tc>
                  <a:txBody>
                    <a:bodyPr>
                      <a:noAutofit/>
                    </a:bodyPr>
                    <a:lstStyle/>
                    <a:p>
                      <a:pPr lvl="0" rtl="0">
                        <a:spcBef>
                          <a:spcPts val="0"/>
                        </a:spcBef>
                        <a:buClr>
                          <a:schemeClr val="dk1"/>
                        </a:buClr>
                        <a:buSzPct val="68750"/>
                        <a:buFont typeface="Arial"/>
                        <a:buNone/>
                      </a:pPr>
                      <a:r>
                        <a:rPr lang="pt-BR" sz="1600"/>
                        <a:t>    Classes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Classes em C#</a:t>
                      </a:r>
                    </a:p>
                  </a:txBody>
                  <a:tcPr marT="9525" marB="0" marR="9525" marL="9525" anchor="b"/>
                </a:tc>
              </a:tr>
              <a:tr h="213325">
                <a:tc>
                  <a:txBody>
                    <a:bodyPr>
                      <a:noAutofit/>
                    </a:bodyPr>
                    <a:lstStyle/>
                    <a:p>
                      <a:pPr lvl="0" rtl="0">
                        <a:spcBef>
                          <a:spcPts val="0"/>
                        </a:spcBef>
                        <a:buClr>
                          <a:schemeClr val="dk1"/>
                        </a:buClr>
                        <a:buSzPct val="68750"/>
                        <a:buFont typeface="Arial"/>
                        <a:buNone/>
                      </a:pPr>
                      <a:r>
                        <a:rPr lang="pt-BR" sz="1600"/>
                        <a:t>    Criando objetos em C#</a:t>
                      </a:r>
                    </a:p>
                  </a:txBody>
                  <a:tcPr marT="9525" marB="0" marR="9525" marL="9525" anchor="b"/>
                </a:tc>
              </a:tr>
              <a:tr h="190500">
                <a:tc>
                  <a:txBody>
                    <a:bodyPr>
                      <a:noAutofit/>
                    </a:bodyPr>
                    <a:lstStyle/>
                    <a:p>
                      <a:pPr lvl="0" rtl="0">
                        <a:spcBef>
                          <a:spcPts val="0"/>
                        </a:spcBef>
                        <a:buSzPct val="68750"/>
                        <a:buNone/>
                      </a:pPr>
                      <a:r>
                        <a:rPr lang="pt-BR" sz="1600"/>
                        <a:t>    Referências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Referências em C#</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Manipulando Atributos</a:t>
                      </a:r>
                    </a:p>
                  </a:txBody>
                  <a:tcPr marT="9525" marB="0" marR="9525" marL="9525" anchor="b"/>
                </a:tc>
              </a:tr>
              <a:tr h="190500">
                <a:tc>
                  <a:txBody>
                    <a:bodyPr>
                      <a:noAutofit/>
                    </a:bodyPr>
                    <a:lstStyle/>
                    <a:p>
                      <a:pPr lvl="0" rtl="0">
                        <a:spcBef>
                          <a:spcPts val="0"/>
                        </a:spcBef>
                        <a:buSzPct val="68750"/>
                        <a:buNone/>
                      </a:pPr>
                      <a:r>
                        <a:rPr lang="pt-BR" sz="1600"/>
                        <a:t>    Valores Padrão</a:t>
                      </a:r>
                    </a:p>
                  </a:txBody>
                  <a:tcPr marT="9525" marB="0" marR="9525" marL="9525" anchor="b"/>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Domínio e Aplicação</a:t>
            </a:r>
          </a:p>
        </p:txBody>
      </p:sp>
      <p:sp>
        <p:nvSpPr>
          <p:cNvPr id="243" name="Shape 243"/>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lvl="0" rtl="0" algn="l">
              <a:spcBef>
                <a:spcPts val="0"/>
              </a:spcBef>
              <a:buClr>
                <a:srgbClr val="000000"/>
              </a:buClr>
              <a:buSzPct val="68750"/>
              <a:buFont typeface="Arial"/>
              <a:buNone/>
            </a:pPr>
            <a:r>
              <a:rPr lang="pt-BR">
                <a:solidFill>
                  <a:schemeClr val="dk1"/>
                </a:solidFill>
              </a:rPr>
              <a:t>Um domínio é composto pelas entidades, informações e processos relacionados a um determinado contexto. Uma aplicação pode ser desenvolvida para automatizar ou tornar factível as tarefas de um domínio. Portanto, uma aplicação é basicamente o “reflexo” de um domínio. </a:t>
            </a:r>
          </a:p>
          <a:p>
            <a:pPr lvl="0" rtl="0" algn="l">
              <a:spcBef>
                <a:spcPts val="0"/>
              </a:spcBef>
              <a:buClr>
                <a:srgbClr val="000000"/>
              </a:buClr>
              <a:buSzPct val="68750"/>
              <a:buFont typeface="Arial"/>
              <a:buNone/>
            </a:pPr>
            <a:r>
              <a:rPr lang="pt-BR">
                <a:solidFill>
                  <a:schemeClr val="dk1"/>
                </a:solidFill>
              </a:rPr>
              <a:t>Para exemplificar, suponha que estamos interessados em desenvolver uma aplicação para facilitar as tarefas do cotidiano de um banco. Podemos identificar clientes, funcionários, agências e contas como entidades desse domínio. Assim como podemos identificar as informações e os processos relacionados a essas entidades.</a:t>
            </a:r>
          </a:p>
          <a:p>
            <a:pPr indent="0" lvl="0" marL="0" marR="0" rtl="0" algn="just">
              <a:spcBef>
                <a:spcPts val="0"/>
              </a:spcBef>
              <a:buClr>
                <a:srgbClr val="7F7F7F"/>
              </a:buClr>
              <a:buSzPct val="25000"/>
              <a:buFont typeface="Arial"/>
              <a:buNone/>
            </a:pPr>
            <a:r>
              <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sp>
        <p:nvSpPr>
          <p:cNvPr id="248" name="Shape 24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Domínio e Aplicação</a:t>
            </a:r>
          </a:p>
        </p:txBody>
      </p:sp>
      <p:sp>
        <p:nvSpPr>
          <p:cNvPr id="249" name="Shape 249"/>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a:solidFill>
                <a:schemeClr val="dk1"/>
              </a:solidFill>
            </a:endParaRPr>
          </a:p>
        </p:txBody>
      </p:sp>
      <p:pic>
        <p:nvPicPr>
          <p:cNvPr id="250" name="Shape 250"/>
          <p:cNvPicPr preferRelativeResize="0"/>
          <p:nvPr/>
        </p:nvPicPr>
        <p:blipFill>
          <a:blip r:embed="rId3">
            <a:alphaModFix/>
          </a:blip>
          <a:stretch>
            <a:fillRect/>
          </a:stretch>
        </p:blipFill>
        <p:spPr>
          <a:xfrm>
            <a:off x="2581275" y="1738075"/>
            <a:ext cx="3981450" cy="4248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Objetos, Atributos e Métodos </a:t>
            </a:r>
          </a:p>
        </p:txBody>
      </p:sp>
      <p:sp>
        <p:nvSpPr>
          <p:cNvPr id="256" name="Shape 256"/>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lvl="0" rtl="0" algn="l">
              <a:spcBef>
                <a:spcPts val="0"/>
              </a:spcBef>
              <a:buClr>
                <a:srgbClr val="000000"/>
              </a:buClr>
              <a:buSzPct val="68750"/>
              <a:buFont typeface="Arial"/>
              <a:buNone/>
            </a:pPr>
            <a:r>
              <a:rPr lang="pt-BR">
                <a:solidFill>
                  <a:schemeClr val="dk1"/>
                </a:solidFill>
              </a:rPr>
              <a:t> As entidades identificadas no domínio devem ser representadas de alguma forma dentro da aplicação correspondente. Nas aplicações orientadas a objetos, as entidades são representadas por objetos. </a:t>
            </a:r>
          </a:p>
          <a:p>
            <a:pPr lvl="0" rtl="0" algn="l">
              <a:spcBef>
                <a:spcPts val="0"/>
              </a:spcBef>
              <a:buClr>
                <a:srgbClr val="000000"/>
              </a:buClr>
              <a:buSzPct val="68750"/>
              <a:buFont typeface="Arial"/>
              <a:buNone/>
            </a:pPr>
            <a:r>
              <a:t/>
            </a:r>
            <a:endParaRPr>
              <a:solidFill>
                <a:schemeClr val="dk1"/>
              </a:solidFill>
            </a:endParaRPr>
          </a:p>
          <a:p>
            <a:pPr indent="387350" lvl="0" rtl="0" algn="l">
              <a:spcBef>
                <a:spcPts val="0"/>
              </a:spcBef>
              <a:buClr>
                <a:srgbClr val="000000"/>
              </a:buClr>
              <a:buSzPct val="68750"/>
              <a:buFont typeface="Arial"/>
              <a:buNone/>
            </a:pPr>
            <a:r>
              <a:rPr lang="pt-BR">
                <a:solidFill>
                  <a:schemeClr val="dk1"/>
                </a:solidFill>
              </a:rPr>
              <a:t>• Uma aplicação orientada a objetos é composta por objetos. </a:t>
            </a:r>
          </a:p>
          <a:p>
            <a:pPr indent="387350" lvl="0" rtl="0" algn="l">
              <a:spcBef>
                <a:spcPts val="0"/>
              </a:spcBef>
              <a:buClr>
                <a:srgbClr val="000000"/>
              </a:buClr>
              <a:buSzPct val="68750"/>
              <a:buFont typeface="Arial"/>
              <a:buNone/>
            </a:pPr>
            <a:r>
              <a:rPr lang="pt-BR">
                <a:solidFill>
                  <a:schemeClr val="dk1"/>
                </a:solidFill>
              </a:rPr>
              <a:t>• Em geral, um objeto representa uma entidade do domínio.</a:t>
            </a:r>
          </a:p>
          <a:p>
            <a:pPr indent="-69850" lvl="0" marL="0" rtl="0" algn="l">
              <a:spcBef>
                <a:spcPts val="0"/>
              </a:spcBef>
              <a:buClr>
                <a:srgbClr val="000000"/>
              </a:buClr>
              <a:buSzPct val="68750"/>
              <a:buFont typeface="Arial"/>
              <a:buNone/>
            </a:pPr>
            <a:r>
              <a:t/>
            </a:r>
            <a:endParaRPr>
              <a:solidFill>
                <a:schemeClr val="dk1"/>
              </a:solidFill>
            </a:endParaRPr>
          </a:p>
          <a:p>
            <a:pPr indent="-69850" lvl="0" marL="0" rtl="0" algn="l">
              <a:spcBef>
                <a:spcPts val="0"/>
              </a:spcBef>
              <a:buClr>
                <a:srgbClr val="000000"/>
              </a:buClr>
              <a:buSzPct val="68750"/>
              <a:buFont typeface="Arial"/>
              <a:buNone/>
            </a:pPr>
            <a:r>
              <a:rPr lang="pt-BR">
                <a:solidFill>
                  <a:schemeClr val="dk1"/>
                </a:solidFill>
              </a:rPr>
              <a:t> Para exemplificar, suponha que no domínio de um determinado banco exista um cliente chamado João. Dentro de uma aplicação orientada a objetos correspondente a esse domínio, deve existir um objeto para representar esse cliente. </a:t>
            </a:r>
          </a:p>
          <a:p>
            <a:pPr indent="-69850" lvl="0" marL="0" rtl="0" algn="l">
              <a:spcBef>
                <a:spcPts val="0"/>
              </a:spcBef>
              <a:buClr>
                <a:srgbClr val="000000"/>
              </a:buClr>
              <a:buSzPct val="68750"/>
              <a:buFont typeface="Arial"/>
              <a:buNone/>
            </a:pPr>
            <a:r>
              <a:t/>
            </a:r>
            <a:endParaRPr>
              <a:solidFill>
                <a:schemeClr val="dk1"/>
              </a:solidFill>
            </a:endParaRPr>
          </a:p>
          <a:p>
            <a:pPr indent="-69850" lvl="0" marL="0" rtl="0" algn="l">
              <a:spcBef>
                <a:spcPts val="0"/>
              </a:spcBef>
              <a:buClr>
                <a:srgbClr val="000000"/>
              </a:buClr>
              <a:buSzPct val="68750"/>
              <a:buFont typeface="Arial"/>
              <a:buNone/>
            </a:pPr>
            <a:r>
              <a:rPr lang="pt-BR">
                <a:solidFill>
                  <a:schemeClr val="dk1"/>
                </a:solidFill>
              </a:rPr>
              <a:t>Suponha que algumas informações do cliente João como nome, data de nascimento e sexo são importantes para o banco. Já que esses dados são relevantes para o domínio, o objeto que representa esse cliente deve possuir essas informações. Esses dados são armazenados nos atributos do objeto que representa o João. </a:t>
            </a:r>
          </a:p>
          <a:p>
            <a:pPr indent="0" lvl="0" marL="0" marR="0" rtl="0" algn="just">
              <a:spcBef>
                <a:spcPts val="0"/>
              </a:spcBef>
              <a:buClr>
                <a:srgbClr val="7F7F7F"/>
              </a:buClr>
              <a:buSzPct val="25000"/>
              <a:buFont typeface="Arial"/>
              <a:buNone/>
            </a:pPr>
            <a:r>
              <a:rPr lang="pt-BR">
                <a:solidFill>
                  <a:schemeClr val="dk1"/>
                </a:solidFill>
              </a:rPr>
              <a:t>	</a:t>
            </a:r>
          </a:p>
          <a:p>
            <a:pPr indent="457200" lvl="0" marL="0" marR="0" rtl="0" algn="just">
              <a:spcBef>
                <a:spcPts val="0"/>
              </a:spcBef>
              <a:buClr>
                <a:srgbClr val="7F7F7F"/>
              </a:buClr>
              <a:buSzPct val="25000"/>
              <a:buFont typeface="Arial"/>
              <a:buNone/>
            </a:pPr>
            <a:r>
              <a:rPr lang="pt-BR">
                <a:solidFill>
                  <a:schemeClr val="dk1"/>
                </a:solidFill>
              </a:rPr>
              <a:t>• Um atributo é uma variável que pertence a um objeto. </a:t>
            </a:r>
          </a:p>
          <a:p>
            <a:pPr indent="457200" lvl="0" marL="0" marR="0" rtl="0" algn="just">
              <a:spcBef>
                <a:spcPts val="0"/>
              </a:spcBef>
              <a:buClr>
                <a:srgbClr val="7F7F7F"/>
              </a:buClr>
              <a:buSzPct val="25000"/>
              <a:buFont typeface="Arial"/>
              <a:buNone/>
            </a:pPr>
            <a:r>
              <a:rPr lang="pt-BR">
                <a:solidFill>
                  <a:schemeClr val="dk1"/>
                </a:solidFill>
              </a:rPr>
              <a:t>• Os dados de um objeto são armazenados nos seus atributos. </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Objetos, Atributos e Métodos </a:t>
            </a:r>
          </a:p>
        </p:txBody>
      </p:sp>
      <p:sp>
        <p:nvSpPr>
          <p:cNvPr id="262" name="Shape 262"/>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rPr lang="pt-BR">
                <a:solidFill>
                  <a:schemeClr val="dk1"/>
                </a:solidFill>
              </a:rPr>
              <a:t> O próprio objeto deve realizar operações de consulta ou alteração dos valores de seus atributos. Essas operações são definidas nos métodos do objeto. </a:t>
            </a:r>
          </a:p>
          <a:p>
            <a:pPr indent="0" lvl="0" marL="0" marR="0" rtl="0" algn="just">
              <a:spcBef>
                <a:spcPts val="0"/>
              </a:spcBef>
              <a:buClr>
                <a:srgbClr val="7F7F7F"/>
              </a:buClr>
              <a:buSzPct val="25000"/>
              <a:buFont typeface="Arial"/>
              <a:buNone/>
            </a:pPr>
            <a:r>
              <a:t/>
            </a:r>
            <a:endParaRPr>
              <a:solidFill>
                <a:schemeClr val="dk1"/>
              </a:solidFill>
            </a:endParaRPr>
          </a:p>
          <a:p>
            <a:pPr indent="0" lvl="0" marL="0" marR="0" rtl="0" algn="just">
              <a:spcBef>
                <a:spcPts val="0"/>
              </a:spcBef>
              <a:buClr>
                <a:srgbClr val="7F7F7F"/>
              </a:buClr>
              <a:buSzPct val="25000"/>
              <a:buFont typeface="Arial"/>
              <a:buNone/>
            </a:pPr>
            <a:r>
              <a:rPr lang="pt-BR">
                <a:solidFill>
                  <a:schemeClr val="dk1"/>
                </a:solidFill>
              </a:rPr>
              <a:t> Os métodos também são utilizados para possibilitar interações entre os objetos de uma aplica- ção. Por exemplo, quando um cliente requisita um saque através de um caixa eletrônico do banco, o objeto que representa o caixa eletrônico deve interagir com o objeto que representa a conta do cliente. </a:t>
            </a:r>
          </a:p>
          <a:p>
            <a:pPr indent="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 As tarefas que um objeto pode realizar são definidas pelos seus métodos. </a:t>
            </a:r>
          </a:p>
          <a:p>
            <a:pPr indent="457200" lvl="0" marL="0" marR="0" rtl="0" algn="just">
              <a:spcBef>
                <a:spcPts val="0"/>
              </a:spcBef>
              <a:buClr>
                <a:srgbClr val="7F7F7F"/>
              </a:buClr>
              <a:buSzPct val="25000"/>
              <a:buFont typeface="Arial"/>
              <a:buNone/>
            </a:pPr>
            <a:r>
              <a:rPr lang="pt-BR">
                <a:solidFill>
                  <a:schemeClr val="dk1"/>
                </a:solidFill>
              </a:rPr>
              <a:t>• Um objeto é composto por atributos e métodos.</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Objetos, Atributos e Métodos </a:t>
            </a:r>
          </a:p>
        </p:txBody>
      </p:sp>
      <p:sp>
        <p:nvSpPr>
          <p:cNvPr id="268" name="Shape 268"/>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p:txBody>
      </p:sp>
      <p:pic>
        <p:nvPicPr>
          <p:cNvPr id="269" name="Shape 269"/>
          <p:cNvPicPr preferRelativeResize="0"/>
          <p:nvPr/>
        </p:nvPicPr>
        <p:blipFill>
          <a:blip r:embed="rId3">
            <a:alphaModFix/>
          </a:blip>
          <a:stretch>
            <a:fillRect/>
          </a:stretch>
        </p:blipFill>
        <p:spPr>
          <a:xfrm>
            <a:off x="1958825" y="1471099"/>
            <a:ext cx="5086740" cy="4706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Classes </a:t>
            </a:r>
          </a:p>
        </p:txBody>
      </p:sp>
      <p:sp>
        <p:nvSpPr>
          <p:cNvPr id="275" name="Shape 275"/>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spcBef>
                <a:spcPts val="0"/>
              </a:spcBef>
              <a:buClr>
                <a:srgbClr val="7F7F7F"/>
              </a:buClr>
              <a:buSzPct val="25000"/>
              <a:buFont typeface="Arial"/>
              <a:buNone/>
            </a:pPr>
            <a:r>
              <a:rPr lang="pt-BR">
                <a:solidFill>
                  <a:schemeClr val="dk1"/>
                </a:solidFill>
              </a:rPr>
              <a:t>Antes de um objeto ser criado, devemos definir quais serão os seus atributos e métodos. Essa definição é realizada através de uma classe elaborada por um programador. A partir de uma classe, podemos construir objetos na memória do computador que executa a nossa aplicação. </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Podemos representar uma classe através de diagramas UML. O diagrama UML de uma classe é composto pelo nome da mesma e pelos atributos e métodos que ela define. Todos os objetos criados a partir da classe Conta terão os atributos e métodos mostrados no diagrama UML. Os valores dos atributos de dois objetos criados a partir da classe Conta podem ser diferentes. </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Uma classe funciona como uma “receita” para criar objetos. Inclusive, vários objetos podem ser criados a partir de uma única classe. Assim como várias casas ou prédios poderiam ser construí- dos a partir de uma única planta; ou vários bolos poderiam ser preparados a partir de uma única receita; ou vários carros poderiam ser construídos a partir de um único projeto. </a:t>
            </a:r>
          </a:p>
          <a:p>
            <a:pPr indent="457200" lvl="0" marL="0" marR="0" rtl="0" algn="just">
              <a:spcBef>
                <a:spcPts val="0"/>
              </a:spcBef>
              <a:buClr>
                <a:srgbClr val="7F7F7F"/>
              </a:buClr>
              <a:buSzPct val="25000"/>
              <a:buFont typeface="Arial"/>
              <a:buNone/>
            </a:pPr>
            <a:r>
              <a:t/>
            </a:r>
            <a:endParaRPr>
              <a:solidFill>
                <a:schemeClr val="dk1"/>
              </a:solidFill>
            </a:endParaRPr>
          </a:p>
        </p:txBody>
      </p:sp>
      <p:pic>
        <p:nvPicPr>
          <p:cNvPr id="276" name="Shape 276"/>
          <p:cNvPicPr preferRelativeResize="0"/>
          <p:nvPr/>
        </p:nvPicPr>
        <p:blipFill>
          <a:blip r:embed="rId3">
            <a:alphaModFix/>
          </a:blip>
          <a:stretch>
            <a:fillRect/>
          </a:stretch>
        </p:blipFill>
        <p:spPr>
          <a:xfrm>
            <a:off x="3772550" y="5408787"/>
            <a:ext cx="1428750" cy="1247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Classes em C#</a:t>
            </a:r>
          </a:p>
        </p:txBody>
      </p:sp>
      <p:sp>
        <p:nvSpPr>
          <p:cNvPr id="282" name="Shape 282"/>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spcBef>
                <a:spcPts val="0"/>
              </a:spcBef>
              <a:buClr>
                <a:srgbClr val="7F7F7F"/>
              </a:buClr>
              <a:buSzPct val="25000"/>
              <a:buFont typeface="Arial"/>
              <a:buNone/>
            </a:pPr>
            <a:r>
              <a:rPr lang="pt-BR">
                <a:solidFill>
                  <a:schemeClr val="dk1"/>
                </a:solidFill>
              </a:rPr>
              <a:t>O conceito de classe apresentado anteriormente é genérico e pode ser aplicado em diversas linguagens de programação. Mostraremos como a classe Conta poderia ser escrita utilizando a linguagem C#. Inicialmente, discutiremos apenas sobre os atributos. Os métodos serão abordados posteriormente.</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A classe C# Conta é declarada utilizando a palavra reservada class. No corpo dessa classe, são declaradas três variáveis que são os atributos que os objetos possuirão. Como a linguagem C# é estaticamente tipada, os tipos dos atributos são definidos no código. Os atributos saldo e limite são do tipo double, que permite armazenar números com casas decimais, e o atributo numero é do tipo int, que permite armazenar números inteiros. O modificador public é adicionado em cada atributo para que eles possam ser acessados a partir de qualquer ponto do código. Discutiremos sobre esse e outros modificadores de visibilidade em capítulos posteriores. </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p:txBody>
      </p:sp>
      <p:pic>
        <p:nvPicPr>
          <p:cNvPr id="283" name="Shape 283"/>
          <p:cNvPicPr preferRelativeResize="0"/>
          <p:nvPr/>
        </p:nvPicPr>
        <p:blipFill>
          <a:blip r:embed="rId3">
            <a:alphaModFix/>
          </a:blip>
          <a:stretch>
            <a:fillRect/>
          </a:stretch>
        </p:blipFill>
        <p:spPr>
          <a:xfrm>
            <a:off x="965000" y="2699478"/>
            <a:ext cx="6982574" cy="1069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 name="Shape 287"/>
        <p:cNvGrpSpPr/>
        <p:nvPr/>
      </p:nvGrpSpPr>
      <p:grpSpPr>
        <a:xfrm>
          <a:off x="0" y="0"/>
          <a:ext cx="0" cy="0"/>
          <a:chOff x="0" y="0"/>
          <a:chExt cx="0" cy="0"/>
        </a:xfrm>
      </p:grpSpPr>
      <p:sp>
        <p:nvSpPr>
          <p:cNvPr id="288" name="Shape 28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Criando objetos em C#</a:t>
            </a:r>
          </a:p>
        </p:txBody>
      </p:sp>
      <p:sp>
        <p:nvSpPr>
          <p:cNvPr id="289" name="Shape 289"/>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spcBef>
                <a:spcPts val="0"/>
              </a:spcBef>
              <a:buClr>
                <a:srgbClr val="7F7F7F"/>
              </a:buClr>
              <a:buSzPct val="25000"/>
              <a:buFont typeface="Arial"/>
              <a:buNone/>
            </a:pPr>
            <a:r>
              <a:rPr lang="pt-BR">
                <a:solidFill>
                  <a:schemeClr val="dk1"/>
                </a:solidFill>
              </a:rPr>
              <a:t>Após definir a classe Conta, podemos criar objetos a partir dela. Esses objetos devem ser alocados na memória RAM do computador. Felizmente, todo o processo de alocação do objeto na memória é gerenciado pela máquina virtual. O gerenciamento da memória é um dos recursos mais importantes oferecidos pela máquina virtual. </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Do ponto de vista da aplicação, basta utilizar um comando especial para criar objetos e a má- quina virtual se encarrega do resto. O comando para criar objetos é o new.</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rPr lang="pt-BR">
                <a:solidFill>
                  <a:schemeClr val="dk1"/>
                </a:solidFill>
              </a:rPr>
              <a:t>A linha com o comando new poderia ser repetida cada vez que desejássemos criar (instanciar) um objeto da classe Conta. A classe TestaConta serve apenas para colocarmos o método Main, que é o ponto de partida da aplicação.</a:t>
            </a:r>
          </a:p>
          <a:p>
            <a:pPr indent="457200" lvl="0" marL="0" marR="0" rtl="0" algn="just">
              <a:spcBef>
                <a:spcPts val="0"/>
              </a:spcBef>
              <a:buClr>
                <a:srgbClr val="7F7F7F"/>
              </a:buClr>
              <a:buSzPct val="25000"/>
              <a:buFont typeface="Arial"/>
              <a:buNone/>
            </a:pPr>
            <a:r>
              <a:t/>
            </a:r>
            <a:endParaRPr>
              <a:solidFill>
                <a:schemeClr val="dk1"/>
              </a:solidFill>
            </a:endParaRPr>
          </a:p>
          <a:p>
            <a:pPr indent="457200" lvl="0" marL="0" marR="0" rtl="0" algn="just">
              <a:spcBef>
                <a:spcPts val="0"/>
              </a:spcBef>
              <a:buClr>
                <a:srgbClr val="7F7F7F"/>
              </a:buClr>
              <a:buSzPct val="25000"/>
              <a:buFont typeface="Arial"/>
              <a:buNone/>
            </a:pPr>
            <a:r>
              <a:t/>
            </a:r>
            <a:endParaRPr>
              <a:solidFill>
                <a:schemeClr val="dk1"/>
              </a:solidFill>
            </a:endParaRPr>
          </a:p>
        </p:txBody>
      </p:sp>
      <p:pic>
        <p:nvPicPr>
          <p:cNvPr id="290" name="Shape 290"/>
          <p:cNvPicPr preferRelativeResize="0"/>
          <p:nvPr/>
        </p:nvPicPr>
        <p:blipFill>
          <a:blip r:embed="rId3">
            <a:alphaModFix/>
          </a:blip>
          <a:stretch>
            <a:fillRect/>
          </a:stretch>
        </p:blipFill>
        <p:spPr>
          <a:xfrm>
            <a:off x="904904" y="3352650"/>
            <a:ext cx="7334199" cy="1276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Criando objetos em C#</a:t>
            </a:r>
          </a:p>
        </p:txBody>
      </p:sp>
      <p:sp>
        <p:nvSpPr>
          <p:cNvPr id="296" name="Shape 296"/>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Clr>
                <a:srgbClr val="7F7F7F"/>
              </a:buClr>
              <a:buSzPct val="25000"/>
              <a:buFont typeface="Arial"/>
              <a:buNone/>
            </a:pPr>
            <a:r>
              <a:rPr lang="pt-BR">
                <a:solidFill>
                  <a:schemeClr val="dk1"/>
                </a:solidFill>
              </a:rPr>
              <a:t>A linha com o comando new poderia ser repetida cada vez que desejássemos criar (instanciar) um objeto da classe Conta. A classe TestaConta serve apenas para colocarmos o método Main, que é o ponto de partida da aplicação.</a:t>
            </a:r>
          </a:p>
        </p:txBody>
      </p:sp>
      <p:pic>
        <p:nvPicPr>
          <p:cNvPr id="297" name="Shape 297"/>
          <p:cNvPicPr preferRelativeResize="0"/>
          <p:nvPr/>
        </p:nvPicPr>
        <p:blipFill rotWithShape="1">
          <a:blip r:embed="rId3">
            <a:alphaModFix/>
          </a:blip>
          <a:srcRect b="0" l="0" r="57493" t="0"/>
          <a:stretch/>
        </p:blipFill>
        <p:spPr>
          <a:xfrm>
            <a:off x="995377" y="2554850"/>
            <a:ext cx="4269074" cy="494824"/>
          </a:xfrm>
          <a:prstGeom prst="rect">
            <a:avLst/>
          </a:prstGeom>
          <a:noFill/>
          <a:ln>
            <a:noFill/>
          </a:ln>
        </p:spPr>
      </p:pic>
      <p:pic>
        <p:nvPicPr>
          <p:cNvPr id="298" name="Shape 298"/>
          <p:cNvPicPr preferRelativeResize="0"/>
          <p:nvPr/>
        </p:nvPicPr>
        <p:blipFill rotWithShape="1">
          <a:blip r:embed="rId4">
            <a:alphaModFix/>
          </a:blip>
          <a:srcRect b="0" l="0" r="57493" t="0"/>
          <a:stretch/>
        </p:blipFill>
        <p:spPr>
          <a:xfrm>
            <a:off x="995377" y="3049675"/>
            <a:ext cx="4269074" cy="18455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 name="Shape 50"/>
        <p:cNvGrpSpPr/>
        <p:nvPr/>
      </p:nvGrpSpPr>
      <p:grpSpPr>
        <a:xfrm>
          <a:off x="0" y="0"/>
          <a:ext cx="0" cy="0"/>
          <a:chOff x="0" y="0"/>
          <a:chExt cx="0" cy="0"/>
        </a:xfrm>
      </p:grpSpPr>
      <p:sp>
        <p:nvSpPr>
          <p:cNvPr id="51" name="Shape 51"/>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PLATAFORMA .NET</a:t>
            </a:r>
          </a:p>
        </p:txBody>
      </p:sp>
      <p:sp>
        <p:nvSpPr>
          <p:cNvPr id="52" name="Shape 52"/>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 linguagem adotada para este curso vai ser o C# com orientação a objetos</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 linguagem C# foi desenvolvida pela Microsoft com base na linguagem C</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53" name="Shape 53"/>
          <p:cNvPicPr preferRelativeResize="0"/>
          <p:nvPr/>
        </p:nvPicPr>
        <p:blipFill rotWithShape="1">
          <a:blip r:embed="rId3">
            <a:alphaModFix/>
          </a:blip>
          <a:srcRect b="0" l="0" r="0" t="0"/>
          <a:stretch/>
        </p:blipFill>
        <p:spPr>
          <a:xfrm>
            <a:off x="2052638" y="3461742"/>
            <a:ext cx="5038724" cy="1695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Referências</a:t>
            </a:r>
          </a:p>
        </p:txBody>
      </p:sp>
      <p:sp>
        <p:nvSpPr>
          <p:cNvPr id="304" name="Shape 304"/>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lnSpc>
                <a:spcPct val="100000"/>
              </a:lnSpc>
              <a:spcBef>
                <a:spcPts val="0"/>
              </a:spcBef>
              <a:spcAft>
                <a:spcPts val="0"/>
              </a:spcAft>
              <a:buNone/>
            </a:pPr>
            <a:r>
              <a:rPr lang="pt-BR">
                <a:solidFill>
                  <a:schemeClr val="dk1"/>
                </a:solidFill>
              </a:rPr>
              <a:t>Todo</a:t>
            </a:r>
            <a:r>
              <a:rPr lang="pt-BR"/>
              <a:t> </a:t>
            </a:r>
            <a:r>
              <a:rPr lang="pt-BR">
                <a:solidFill>
                  <a:schemeClr val="dk1"/>
                </a:solidFill>
              </a:rPr>
              <a:t>objeto possui uma referência. A referência de um objeto é a única maneira de acessar os seus atributos e métodos. Dessa forma, devemos guardar as referências dos objetos que desejamos utilizar.</a:t>
            </a:r>
          </a:p>
          <a:p>
            <a:pPr indent="457200" lvl="0" rtl="0">
              <a:spcBef>
                <a:spcPts val="0"/>
              </a:spcBef>
              <a:buNone/>
            </a:pPr>
            <a:r>
              <a:t/>
            </a:r>
            <a:endParaRPr/>
          </a:p>
        </p:txBody>
      </p:sp>
      <p:pic>
        <p:nvPicPr>
          <p:cNvPr id="305" name="Shape 305"/>
          <p:cNvPicPr preferRelativeResize="0"/>
          <p:nvPr/>
        </p:nvPicPr>
        <p:blipFill>
          <a:blip r:embed="rId3">
            <a:alphaModFix/>
          </a:blip>
          <a:stretch>
            <a:fillRect/>
          </a:stretch>
        </p:blipFill>
        <p:spPr>
          <a:xfrm>
            <a:off x="1462075" y="2740850"/>
            <a:ext cx="6067425" cy="2438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Referências em C#</a:t>
            </a:r>
          </a:p>
        </p:txBody>
      </p:sp>
      <p:sp>
        <p:nvSpPr>
          <p:cNvPr id="311" name="Shape 311"/>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lnSpc>
                <a:spcPct val="100000"/>
              </a:lnSpc>
              <a:spcBef>
                <a:spcPts val="0"/>
              </a:spcBef>
              <a:spcAft>
                <a:spcPts val="0"/>
              </a:spcAft>
              <a:buNone/>
            </a:pPr>
            <a:r>
              <a:rPr lang="pt-BR">
                <a:solidFill>
                  <a:schemeClr val="dk1"/>
                </a:solidFill>
              </a:rPr>
              <a:t>Ao utilizar o comando new, um objeto é alocado em algum lugar da memória. Para que possamos acessar esse objeto, precisamos de sua referência. O comando new devolve a referência do objeto que foi criado. </a:t>
            </a:r>
          </a:p>
          <a:p>
            <a:pPr indent="457200" lvl="0" marL="0" marR="0" rtl="0" algn="just">
              <a:lnSpc>
                <a:spcPct val="100000"/>
              </a:lnSpc>
              <a:spcBef>
                <a:spcPts val="0"/>
              </a:spcBef>
              <a:spcAft>
                <a:spcPts val="0"/>
              </a:spcAft>
              <a:buNone/>
            </a:pPr>
            <a:r>
              <a:rPr lang="pt-BR">
                <a:solidFill>
                  <a:schemeClr val="dk1"/>
                </a:solidFill>
              </a:rPr>
              <a:t>Para guardar as referências devolvidas pelo comando new, devemos utilizar variáveis não primitivas.  </a:t>
            </a:r>
          </a:p>
          <a:p>
            <a:pPr indent="457200" lvl="0" marL="0" marR="0" rtl="0" algn="just">
              <a:lnSpc>
                <a:spcPct val="100000"/>
              </a:lnSpc>
              <a:spcBef>
                <a:spcPts val="0"/>
              </a:spcBef>
              <a:spcAft>
                <a:spcPts val="0"/>
              </a:spcAft>
              <a:buNone/>
            </a:pPr>
            <a:r>
              <a:t/>
            </a:r>
            <a:endParaRPr>
              <a:solidFill>
                <a:schemeClr val="dk1"/>
              </a:solidFill>
            </a:endParaRPr>
          </a:p>
          <a:p>
            <a:pPr indent="387350" lvl="0" marL="0" marR="0" rtl="0" algn="just">
              <a:lnSpc>
                <a:spcPct val="100000"/>
              </a:lnSpc>
              <a:spcBef>
                <a:spcPts val="0"/>
              </a:spcBef>
              <a:spcAft>
                <a:spcPts val="0"/>
              </a:spcAft>
              <a:buClr>
                <a:schemeClr val="dk1"/>
              </a:buClr>
              <a:buSzPct val="68750"/>
              <a:buFont typeface="Arial"/>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rPr lang="pt-BR">
                <a:solidFill>
                  <a:schemeClr val="dk1"/>
                </a:solidFill>
              </a:rPr>
              <a:t>	</a:t>
            </a:r>
          </a:p>
          <a:p>
            <a:pPr indent="457200" lvl="0" marL="0" marR="0" rtl="0" algn="just">
              <a:lnSpc>
                <a:spcPct val="100000"/>
              </a:lnSpc>
              <a:spcBef>
                <a:spcPts val="0"/>
              </a:spcBef>
              <a:spcAft>
                <a:spcPts val="0"/>
              </a:spcAft>
              <a:buNone/>
            </a:pPr>
            <a:r>
              <a:rPr lang="pt-BR">
                <a:solidFill>
                  <a:schemeClr val="dk1"/>
                </a:solidFill>
              </a:rPr>
              <a:t>No código C# acima, a variável referencia receberá a referência do objeto criado pelo comando new. Essa variável é do tipo Conta. Isso significa que ela só pode armazenar referências de objetos do tipo Conta.  </a:t>
            </a:r>
          </a:p>
          <a:p>
            <a:pPr indent="0" lvl="0" marL="0" marR="0" rtl="0" algn="just">
              <a:lnSpc>
                <a:spcPct val="100000"/>
              </a:lnSpc>
              <a:spcBef>
                <a:spcPts val="0"/>
              </a:spcBef>
              <a:spcAft>
                <a:spcPts val="0"/>
              </a:spcAft>
              <a:buNone/>
            </a:pPr>
            <a:r>
              <a:t/>
            </a:r>
            <a:endParaRPr>
              <a:solidFill>
                <a:schemeClr val="dk1"/>
              </a:solidFill>
            </a:endParaRPr>
          </a:p>
          <a:p>
            <a:pPr indent="457200" lvl="0" rtl="0">
              <a:spcBef>
                <a:spcPts val="0"/>
              </a:spcBef>
              <a:buNone/>
            </a:pPr>
            <a:r>
              <a:t/>
            </a:r>
            <a:endParaRPr/>
          </a:p>
        </p:txBody>
      </p:sp>
      <p:pic>
        <p:nvPicPr>
          <p:cNvPr id="312" name="Shape 312"/>
          <p:cNvPicPr preferRelativeResize="0"/>
          <p:nvPr/>
        </p:nvPicPr>
        <p:blipFill>
          <a:blip r:embed="rId3">
            <a:alphaModFix/>
          </a:blip>
          <a:stretch>
            <a:fillRect/>
          </a:stretch>
        </p:blipFill>
        <p:spPr>
          <a:xfrm>
            <a:off x="934848" y="3014683"/>
            <a:ext cx="5227826" cy="360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Manipulando Atributos</a:t>
            </a:r>
          </a:p>
        </p:txBody>
      </p:sp>
      <p:sp>
        <p:nvSpPr>
          <p:cNvPr id="318" name="Shape 318"/>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marL="0" marR="0" rtl="0" algn="just">
              <a:lnSpc>
                <a:spcPct val="100000"/>
              </a:lnSpc>
              <a:spcBef>
                <a:spcPts val="0"/>
              </a:spcBef>
              <a:spcAft>
                <a:spcPts val="0"/>
              </a:spcAft>
              <a:buNone/>
            </a:pPr>
            <a:r>
              <a:rPr lang="pt-BR">
                <a:solidFill>
                  <a:schemeClr val="dk1"/>
                </a:solidFill>
              </a:rPr>
              <a:t>Podemos alterar ou acessar os valores guardados nos atributos de um objeto se tivermos a referência a esse objeto. Os atributos são acessados pelo nome. No caso específico da linguagem C#, a sintaxe para acessar um atributo utiliza o operador "."</a:t>
            </a: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t/>
            </a:r>
            <a:endParaRPr>
              <a:solidFill>
                <a:schemeClr val="dk1"/>
              </a:solidFill>
            </a:endParaRPr>
          </a:p>
          <a:p>
            <a:pPr indent="0" lvl="0" marL="0" marR="0" rtl="0" algn="just">
              <a:lnSpc>
                <a:spcPct val="100000"/>
              </a:lnSpc>
              <a:spcBef>
                <a:spcPts val="0"/>
              </a:spcBef>
              <a:spcAft>
                <a:spcPts val="0"/>
              </a:spcAft>
              <a:buNone/>
            </a:pPr>
            <a:r>
              <a:rPr lang="pt-BR">
                <a:solidFill>
                  <a:schemeClr val="dk1"/>
                </a:solidFill>
              </a:rPr>
              <a:t>	No código acima, o atributo saldo recebe o valor 1000.0. O atributo limite recebe o valor</a:t>
            </a:r>
          </a:p>
          <a:p>
            <a:pPr indent="-69850" lvl="0" marL="0" marR="0" rtl="0" algn="just">
              <a:lnSpc>
                <a:spcPct val="100000"/>
              </a:lnSpc>
              <a:spcBef>
                <a:spcPts val="0"/>
              </a:spcBef>
              <a:spcAft>
                <a:spcPts val="0"/>
              </a:spcAft>
              <a:buClr>
                <a:schemeClr val="dk1"/>
              </a:buClr>
              <a:buSzPct val="68750"/>
              <a:buFont typeface="Arial"/>
              <a:buNone/>
            </a:pPr>
            <a:r>
              <a:rPr lang="pt-BR">
                <a:solidFill>
                  <a:schemeClr val="dk1"/>
                </a:solidFill>
              </a:rPr>
              <a:t>500 e o numero recebe o valor 1. Depois, os valores são impressos na tela através do comando  </a:t>
            </a:r>
          </a:p>
          <a:p>
            <a:pPr indent="0" lvl="0" marL="0" marR="0" rtl="0" algn="just">
              <a:lnSpc>
                <a:spcPct val="100000"/>
              </a:lnSpc>
              <a:spcBef>
                <a:spcPts val="0"/>
              </a:spcBef>
              <a:spcAft>
                <a:spcPts val="0"/>
              </a:spcAft>
              <a:buNone/>
            </a:pPr>
            <a:r>
              <a:rPr lang="pt-BR">
                <a:solidFill>
                  <a:schemeClr val="dk1"/>
                </a:solidFill>
              </a:rPr>
              <a:t>System.Console.WriteLine.  </a:t>
            </a:r>
          </a:p>
          <a:p>
            <a:pPr indent="457200" lvl="0" rtl="0">
              <a:spcBef>
                <a:spcPts val="0"/>
              </a:spcBef>
              <a:buNone/>
            </a:pPr>
            <a:r>
              <a:t/>
            </a:r>
            <a:endParaRPr/>
          </a:p>
        </p:txBody>
      </p:sp>
      <p:pic>
        <p:nvPicPr>
          <p:cNvPr id="319" name="Shape 319"/>
          <p:cNvPicPr preferRelativeResize="0"/>
          <p:nvPr/>
        </p:nvPicPr>
        <p:blipFill>
          <a:blip r:embed="rId3">
            <a:alphaModFix/>
          </a:blip>
          <a:stretch>
            <a:fillRect/>
          </a:stretch>
        </p:blipFill>
        <p:spPr>
          <a:xfrm>
            <a:off x="995362" y="2745325"/>
            <a:ext cx="7153275" cy="1504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Valores Padrão</a:t>
            </a:r>
          </a:p>
        </p:txBody>
      </p:sp>
      <p:sp>
        <p:nvSpPr>
          <p:cNvPr id="325" name="Shape 325"/>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Poderíamos instanciar um objeto e utilizar seus atributos sem inicializá-los explicitamente, pois os atributos são inicializados com valores padrão. Os atributos de tipos numéricos são inicializados com 0, os atributos do tipo boolean são inicializados com false e os demais atributos com null (referência vazia).  </a:t>
            </a:r>
          </a:p>
          <a:p>
            <a:pPr lvl="0" rtl="0">
              <a:spcBef>
                <a:spcPts val="0"/>
              </a:spcBef>
              <a:buClr>
                <a:schemeClr val="dk1"/>
              </a:buClr>
              <a:buSzPct val="68750"/>
              <a:buFont typeface="Arial"/>
              <a:buNone/>
            </a:pPr>
            <a:r>
              <a:t/>
            </a:r>
            <a:endParaRPr>
              <a:solidFill>
                <a:schemeClr val="dk1"/>
              </a:solidFill>
            </a:endParaRPr>
          </a:p>
        </p:txBody>
      </p:sp>
      <p:pic>
        <p:nvPicPr>
          <p:cNvPr id="326" name="Shape 326"/>
          <p:cNvPicPr preferRelativeResize="0"/>
          <p:nvPr/>
        </p:nvPicPr>
        <p:blipFill>
          <a:blip r:embed="rId3">
            <a:alphaModFix/>
          </a:blip>
          <a:stretch>
            <a:fillRect/>
          </a:stretch>
        </p:blipFill>
        <p:spPr>
          <a:xfrm>
            <a:off x="995362" y="3076575"/>
            <a:ext cx="7153275" cy="704850"/>
          </a:xfrm>
          <a:prstGeom prst="rect">
            <a:avLst/>
          </a:prstGeom>
          <a:noFill/>
          <a:ln>
            <a:noFill/>
          </a:ln>
        </p:spPr>
      </p:pic>
      <p:pic>
        <p:nvPicPr>
          <p:cNvPr id="327" name="Shape 327"/>
          <p:cNvPicPr preferRelativeResize="0"/>
          <p:nvPr/>
        </p:nvPicPr>
        <p:blipFill>
          <a:blip r:embed="rId4">
            <a:alphaModFix/>
          </a:blip>
          <a:stretch>
            <a:fillRect/>
          </a:stretch>
        </p:blipFill>
        <p:spPr>
          <a:xfrm>
            <a:off x="995362" y="4037637"/>
            <a:ext cx="7153275" cy="1666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Valores Padrão</a:t>
            </a:r>
          </a:p>
        </p:txBody>
      </p:sp>
      <p:sp>
        <p:nvSpPr>
          <p:cNvPr id="333" name="Shape 333"/>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lvl="0">
              <a:spcBef>
                <a:spcPts val="0"/>
              </a:spcBef>
              <a:buNone/>
            </a:pPr>
            <a:r>
              <a:rPr lang="pt-BR">
                <a:solidFill>
                  <a:schemeClr val="dk1"/>
                </a:solidFill>
              </a:rPr>
              <a:t>A inicialização dos atributos com os valores padrão ocorre na instanciação, ou seja, quando o</a:t>
            </a:r>
          </a:p>
          <a:p>
            <a:pPr lvl="0">
              <a:spcBef>
                <a:spcPts val="0"/>
              </a:spcBef>
              <a:buNone/>
            </a:pPr>
            <a:r>
              <a:rPr lang="pt-BR">
                <a:solidFill>
                  <a:schemeClr val="dk1"/>
                </a:solidFill>
              </a:rPr>
              <a:t>comando new é utilizado. Dessa forma, todo objeto “nasce” com os valores padrão. Em alguns casos, é necessário trocar esses valores. Para trocar o valor padrão de um atributo, devemos inicializá-lo na declaração. Por exemplo, suponha que o limite padrão das contas de um banco seja R$ 500. Nesse caso, seria interessante definir esse valor como padrão para o atributo limite.  </a:t>
            </a: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34" name="Shape 334"/>
          <p:cNvPicPr preferRelativeResize="0"/>
          <p:nvPr/>
        </p:nvPicPr>
        <p:blipFill>
          <a:blip r:embed="rId3">
            <a:alphaModFix/>
          </a:blip>
          <a:stretch>
            <a:fillRect/>
          </a:stretch>
        </p:blipFill>
        <p:spPr>
          <a:xfrm>
            <a:off x="995350" y="3228300"/>
            <a:ext cx="7153275" cy="704850"/>
          </a:xfrm>
          <a:prstGeom prst="rect">
            <a:avLst/>
          </a:prstGeom>
          <a:noFill/>
          <a:ln>
            <a:noFill/>
          </a:ln>
        </p:spPr>
      </p:pic>
      <p:pic>
        <p:nvPicPr>
          <p:cNvPr id="335" name="Shape 335"/>
          <p:cNvPicPr preferRelativeResize="0"/>
          <p:nvPr/>
        </p:nvPicPr>
        <p:blipFill>
          <a:blip r:embed="rId4">
            <a:alphaModFix/>
          </a:blip>
          <a:stretch>
            <a:fillRect/>
          </a:stretch>
        </p:blipFill>
        <p:spPr>
          <a:xfrm>
            <a:off x="995350" y="4113487"/>
            <a:ext cx="7153275" cy="1666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41" name="Shape 341"/>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lvl="0">
              <a:spcBef>
                <a:spcPts val="0"/>
              </a:spcBef>
              <a:buClr>
                <a:schemeClr val="dk1"/>
              </a:buClr>
              <a:buSzPct val="68750"/>
              <a:buFont typeface="Arial"/>
              <a:buNone/>
            </a:pPr>
            <a:r>
              <a:rPr lang="pt-BR">
                <a:solidFill>
                  <a:schemeClr val="dk1"/>
                </a:solidFill>
              </a:rPr>
              <a:t>Crie um novo projeto para os exercícios dessa aula</a:t>
            </a: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42" name="Shape 342"/>
          <p:cNvPicPr preferRelativeResize="0"/>
          <p:nvPr/>
        </p:nvPicPr>
        <p:blipFill>
          <a:blip r:embed="rId3">
            <a:alphaModFix/>
          </a:blip>
          <a:stretch>
            <a:fillRect/>
          </a:stretch>
        </p:blipFill>
        <p:spPr>
          <a:xfrm>
            <a:off x="1572387" y="1885525"/>
            <a:ext cx="5999224" cy="42916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48" name="Shape 348"/>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Implemente uma classe para definir os objetos que representarão os clientes de um banco. Essa classe deve possuir dois atributos: um para armazenar os nomes e outro para armazenar os códigos dos clientes. Clique com o botão direito no projeto e depois add, e add new item</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49" name="Shape 349"/>
          <p:cNvPicPr preferRelativeResize="0"/>
          <p:nvPr/>
        </p:nvPicPr>
        <p:blipFill>
          <a:blip r:embed="rId3">
            <a:alphaModFix/>
          </a:blip>
          <a:stretch>
            <a:fillRect/>
          </a:stretch>
        </p:blipFill>
        <p:spPr>
          <a:xfrm>
            <a:off x="1733550" y="2650562"/>
            <a:ext cx="5676900" cy="1114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55" name="Shape 355"/>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56" name="Shape 356"/>
          <p:cNvPicPr preferRelativeResize="0"/>
          <p:nvPr/>
        </p:nvPicPr>
        <p:blipFill>
          <a:blip r:embed="rId3">
            <a:alphaModFix/>
          </a:blip>
          <a:stretch>
            <a:fillRect/>
          </a:stretch>
        </p:blipFill>
        <p:spPr>
          <a:xfrm>
            <a:off x="1632625" y="1558474"/>
            <a:ext cx="5616600" cy="3422900"/>
          </a:xfrm>
          <a:prstGeom prst="rect">
            <a:avLst/>
          </a:prstGeom>
          <a:noFill/>
          <a:ln>
            <a:noFill/>
          </a:ln>
        </p:spPr>
      </p:pic>
      <p:pic>
        <p:nvPicPr>
          <p:cNvPr id="357" name="Shape 357"/>
          <p:cNvPicPr preferRelativeResize="0"/>
          <p:nvPr/>
        </p:nvPicPr>
        <p:blipFill>
          <a:blip r:embed="rId4">
            <a:alphaModFix/>
          </a:blip>
          <a:stretch>
            <a:fillRect/>
          </a:stretch>
        </p:blipFill>
        <p:spPr>
          <a:xfrm>
            <a:off x="3256612" y="5235687"/>
            <a:ext cx="1914525" cy="8096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63" name="Shape 363"/>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Faça um teste criando dois objetos da classe Cliente  </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64" name="Shape 364"/>
          <p:cNvPicPr preferRelativeResize="0"/>
          <p:nvPr/>
        </p:nvPicPr>
        <p:blipFill>
          <a:blip r:embed="rId3">
            <a:alphaModFix/>
          </a:blip>
          <a:stretch>
            <a:fillRect/>
          </a:stretch>
        </p:blipFill>
        <p:spPr>
          <a:xfrm>
            <a:off x="1223962" y="2066775"/>
            <a:ext cx="6696075" cy="3514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70" name="Shape 370"/>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Os bancos oferecem aos clientes a possibilidade de obter um cartão de crédito que pode ser utilizados para fazer compras. Um cartão de crédito possui um número e uma data de validade.</a:t>
            </a:r>
          </a:p>
          <a:p>
            <a:pPr indent="457200" lvl="0" rtl="0">
              <a:spcBef>
                <a:spcPts val="0"/>
              </a:spcBef>
              <a:buNone/>
            </a:pPr>
            <a:r>
              <a:rPr lang="pt-BR">
                <a:solidFill>
                  <a:schemeClr val="dk1"/>
                </a:solidFill>
              </a:rPr>
              <a:t>Crie uma classe chamada CartaoDeCredito para modelar os objetos que representarão os cartões de crédito.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71" name="Shape 371"/>
          <p:cNvPicPr preferRelativeResize="0"/>
          <p:nvPr/>
        </p:nvPicPr>
        <p:blipFill>
          <a:blip r:embed="rId3">
            <a:alphaModFix/>
          </a:blip>
          <a:stretch>
            <a:fillRect/>
          </a:stretch>
        </p:blipFill>
        <p:spPr>
          <a:xfrm>
            <a:off x="1325312" y="3533937"/>
            <a:ext cx="6696075" cy="80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x="0" y="0"/>
          <a:ext cx="0" cy="0"/>
          <a:chOff x="0" y="0"/>
          <a:chExt cx="0" cy="0"/>
        </a:xfrm>
      </p:grpSpPr>
      <p:sp>
        <p:nvSpPr>
          <p:cNvPr id="58" name="Shape 58"/>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HELLO WORD!</a:t>
            </a:r>
          </a:p>
        </p:txBody>
      </p:sp>
      <p:sp>
        <p:nvSpPr>
          <p:cNvPr id="59" name="Shape 59"/>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Agora vamos ao nosso primeiro código C#</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Abra o Visual Studio 2015</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60" name="Shape 60"/>
          <p:cNvPicPr preferRelativeResize="0"/>
          <p:nvPr/>
        </p:nvPicPr>
        <p:blipFill rotWithShape="1">
          <a:blip r:embed="rId3">
            <a:alphaModFix/>
          </a:blip>
          <a:srcRect b="0" l="0" r="0" t="0"/>
          <a:stretch/>
        </p:blipFill>
        <p:spPr>
          <a:xfrm>
            <a:off x="611560" y="2924943"/>
            <a:ext cx="5760640" cy="29668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77" name="Shape 377"/>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Faça um teste criando dois objetos da classe CartaoDeCredito  </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78" name="Shape 378"/>
          <p:cNvPicPr preferRelativeResize="0"/>
          <p:nvPr/>
        </p:nvPicPr>
        <p:blipFill>
          <a:blip r:embed="rId3">
            <a:alphaModFix/>
          </a:blip>
          <a:stretch>
            <a:fillRect/>
          </a:stretch>
        </p:blipFill>
        <p:spPr>
          <a:xfrm>
            <a:off x="1597400" y="2282650"/>
            <a:ext cx="5676900" cy="3486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84" name="Shape 384"/>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Defina um vínculo entre os objetos que representam os clientes e os objetos que representam os cartões de crédito. Para isso, você deve alterar a classe CartaoDeCredito.  </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85" name="Shape 385"/>
          <p:cNvPicPr preferRelativeResize="0"/>
          <p:nvPr/>
        </p:nvPicPr>
        <p:blipFill>
          <a:blip r:embed="rId3">
            <a:alphaModFix/>
          </a:blip>
          <a:stretch>
            <a:fillRect/>
          </a:stretch>
        </p:blipFill>
        <p:spPr>
          <a:xfrm>
            <a:off x="1223950" y="3190725"/>
            <a:ext cx="6696075" cy="1266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 name="Shape 389"/>
        <p:cNvGrpSpPr/>
        <p:nvPr/>
      </p:nvGrpSpPr>
      <p:grpSpPr>
        <a:xfrm>
          <a:off x="0" y="0"/>
          <a:ext cx="0" cy="0"/>
          <a:chOff x="0" y="0"/>
          <a:chExt cx="0" cy="0"/>
        </a:xfrm>
      </p:grpSpPr>
      <p:sp>
        <p:nvSpPr>
          <p:cNvPr id="390" name="Shape 39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55000"/>
              <a:buFont typeface="Arial"/>
              <a:buNone/>
            </a:pPr>
            <a:r>
              <a:rPr lang="pt-BR"/>
              <a:t>Exercícios de Fixação  </a:t>
            </a:r>
          </a:p>
        </p:txBody>
      </p:sp>
      <p:sp>
        <p:nvSpPr>
          <p:cNvPr id="391" name="Shape 391"/>
          <p:cNvSpPr txBox="1"/>
          <p:nvPr>
            <p:ph idx="1" type="body"/>
          </p:nvPr>
        </p:nvSpPr>
        <p:spPr>
          <a:xfrm>
            <a:off x="539550" y="1471099"/>
            <a:ext cx="8064900" cy="47061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Teste o relacionamento entre clientes e cartões de crédito  </a:t>
            </a:r>
          </a:p>
          <a:p>
            <a:pPr indent="457200" lvl="0" rtl="0">
              <a:spcBef>
                <a:spcPts val="0"/>
              </a:spcBef>
              <a:buNone/>
            </a:pPr>
            <a:r>
              <a:rPr lang="pt-BR">
                <a:solidFill>
                  <a:schemeClr val="dk1"/>
                </a:solidFill>
              </a:rPr>
              <a:t>  </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pt-BR">
                <a:solidFill>
                  <a:schemeClr val="dk1"/>
                </a:solidFill>
              </a:rPr>
              <a:t> </a:t>
            </a:r>
          </a:p>
          <a:p>
            <a:pPr lvl="0" rtl="0">
              <a:spcBef>
                <a:spcPts val="0"/>
              </a:spcBef>
              <a:buNone/>
            </a:pPr>
            <a:r>
              <a:t/>
            </a:r>
            <a:endParaRPr>
              <a:solidFill>
                <a:schemeClr val="dk1"/>
              </a:solidFill>
            </a:endParaRPr>
          </a:p>
        </p:txBody>
      </p:sp>
      <p:pic>
        <p:nvPicPr>
          <p:cNvPr id="392" name="Shape 392"/>
          <p:cNvPicPr preferRelativeResize="0"/>
          <p:nvPr/>
        </p:nvPicPr>
        <p:blipFill>
          <a:blip r:embed="rId3">
            <a:alphaModFix/>
          </a:blip>
          <a:stretch>
            <a:fillRect/>
          </a:stretch>
        </p:blipFill>
        <p:spPr>
          <a:xfrm>
            <a:off x="1890700" y="2025687"/>
            <a:ext cx="5362575" cy="3895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 name="Shape 396"/>
        <p:cNvGrpSpPr/>
        <p:nvPr/>
      </p:nvGrpSpPr>
      <p:grpSpPr>
        <a:xfrm>
          <a:off x="0" y="0"/>
          <a:ext cx="0" cy="0"/>
          <a:chOff x="0" y="0"/>
          <a:chExt cx="0" cy="0"/>
        </a:xfrm>
      </p:grpSpPr>
      <p:sp>
        <p:nvSpPr>
          <p:cNvPr id="397" name="Shape 397"/>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3</a:t>
            </a:r>
          </a:p>
        </p:txBody>
      </p:sp>
      <p:sp>
        <p:nvSpPr>
          <p:cNvPr id="398" name="Shape 398"/>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lvl="0" rtl="0" algn="l">
              <a:spcBef>
                <a:spcPts val="0"/>
              </a:spcBef>
              <a:buClr>
                <a:srgbClr val="000000"/>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graphicFrame>
        <p:nvGraphicFramePr>
          <p:cNvPr id="399" name="Shape 399"/>
          <p:cNvGraphicFramePr/>
          <p:nvPr/>
        </p:nvGraphicFramePr>
        <p:xfrm>
          <a:off x="809158" y="2417701"/>
          <a:ext cx="3000000" cy="3000000"/>
        </p:xfrm>
        <a:graphic>
          <a:graphicData uri="http://schemas.openxmlformats.org/drawingml/2006/table">
            <a:tbl>
              <a:tblPr>
                <a:noFill/>
                <a:tableStyleId>{61C7BB5E-0D08-4973-A180-BBA950ABF627}</a:tableStyleId>
              </a:tblPr>
              <a:tblGrid>
                <a:gridCol w="3368900"/>
              </a:tblGrid>
              <a:tr h="190500">
                <a:tc>
                  <a:txBody>
                    <a:bodyPr>
                      <a:noAutofit/>
                    </a:bodyPr>
                    <a:lstStyle/>
                    <a:p>
                      <a:pPr lvl="0" rtl="0">
                        <a:spcBef>
                          <a:spcPts val="0"/>
                        </a:spcBef>
                        <a:buClr>
                          <a:schemeClr val="dk1"/>
                        </a:buClr>
                        <a:buSzPct val="68750"/>
                        <a:buFont typeface="Arial"/>
                        <a:buNone/>
                      </a:pPr>
                      <a:r>
                        <a:rPr lang="pt-BR" sz="1600"/>
                        <a:t>ORIENTAÇÃO A OBJETOS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t>
                      </a:r>
                      <a:r>
                        <a:rPr lang="pt-BR" sz="1600"/>
                        <a:t>Métodos</a:t>
                      </a:r>
                    </a:p>
                  </a:txBody>
                  <a:tcPr marT="9525" marB="0" marR="9525" marL="9525" anchor="b"/>
                </a:tc>
              </a:tr>
              <a:tr h="190500">
                <a:tc>
                  <a:txBody>
                    <a:bodyPr>
                      <a:noAutofit/>
                    </a:bodyPr>
                    <a:lstStyle/>
                    <a:p>
                      <a:pPr lvl="0" rtl="0">
                        <a:spcBef>
                          <a:spcPts val="0"/>
                        </a:spcBef>
                        <a:buSzPct val="68750"/>
                        <a:buNone/>
                      </a:pPr>
                      <a:r>
                        <a:rPr lang="pt-BR" sz="1600"/>
                        <a:t>    </a:t>
                      </a:r>
                      <a:r>
                        <a:rPr lang="pt-BR" sz="1600"/>
                        <a:t>Construtores</a:t>
                      </a:r>
                    </a:p>
                  </a:txBody>
                  <a:tcPr marT="9525" marB="0" marR="9525" marL="9525" anchor="b"/>
                </a:tc>
              </a:tr>
              <a:tr h="320050">
                <a:tc>
                  <a:txBody>
                    <a:bodyPr>
                      <a:noAutofit/>
                    </a:bodyPr>
                    <a:lstStyle/>
                    <a:p>
                      <a:pPr lvl="0" rtl="0">
                        <a:spcBef>
                          <a:spcPts val="0"/>
                        </a:spcBef>
                        <a:buClr>
                          <a:schemeClr val="dk1"/>
                        </a:buClr>
                        <a:buSzPct val="68750"/>
                        <a:buFont typeface="Arial"/>
                        <a:buNone/>
                      </a:pPr>
                      <a:r>
                        <a:rPr lang="pt-BR" sz="1600"/>
                        <a:t>    </a:t>
                      </a:r>
                      <a:r>
                        <a:rPr lang="pt-BR" sz="1600"/>
                        <a:t>Construtor Padrão</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t>
                      </a:r>
                      <a:r>
                        <a:rPr lang="pt-BR" sz="1600"/>
                        <a:t>Referências como parâmetro</a:t>
                      </a:r>
                    </a:p>
                  </a:txBody>
                  <a:tcPr marT="9525" marB="0" marR="9525" marL="9525" anchor="b"/>
                </a:tc>
              </a:tr>
              <a:tr h="213325">
                <a:tc>
                  <a:txBody>
                    <a:bodyPr>
                      <a:noAutofit/>
                    </a:bodyPr>
                    <a:lstStyle/>
                    <a:p>
                      <a:pPr lvl="0" rtl="0">
                        <a:spcBef>
                          <a:spcPts val="0"/>
                        </a:spcBef>
                        <a:buClr>
                          <a:schemeClr val="dk1"/>
                        </a:buClr>
                        <a:buSzPct val="68750"/>
                        <a:buFont typeface="Arial"/>
                        <a:buNone/>
                      </a:pPr>
                      <a:r>
                        <a:rPr lang="pt-BR" sz="1600"/>
                        <a:t> </a:t>
                      </a:r>
                      <a:r>
                        <a:rPr lang="pt-BR" sz="1600"/>
                        <a:t>ARRAYS</a:t>
                      </a:r>
                    </a:p>
                  </a:txBody>
                  <a:tcPr marT="9525" marB="0" marR="9525" marL="9525" anchor="b"/>
                </a:tc>
              </a:tr>
              <a:tr h="190500">
                <a:tc>
                  <a:txBody>
                    <a:bodyPr>
                      <a:noAutofit/>
                    </a:bodyPr>
                    <a:lstStyle/>
                    <a:p>
                      <a:pPr lvl="0" rtl="0">
                        <a:spcBef>
                          <a:spcPts val="0"/>
                        </a:spcBef>
                        <a:buSzPct val="68750"/>
                        <a:buNone/>
                      </a:pPr>
                      <a:r>
                        <a:rPr lang="pt-BR" sz="1600"/>
                        <a:t>    </a:t>
                      </a:r>
                      <a:r>
                        <a:rPr lang="pt-BR" sz="1600"/>
                        <a:t>foreach</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t>
                      </a:r>
                      <a:r>
                        <a:rPr lang="pt-BR" sz="1600"/>
                        <a:t>Ordenando um Array</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t>
                      </a:r>
                      <a:r>
                        <a:rPr lang="pt-BR" sz="1600"/>
                        <a:t>Duplicando um Array</a:t>
                      </a:r>
                    </a:p>
                  </a:txBody>
                  <a:tcPr marT="9525" marB="0" marR="9525" marL="9525" anchor="b"/>
                </a:tc>
              </a:tr>
              <a:tr h="190500">
                <a:tc>
                  <a:txBody>
                    <a:bodyPr>
                      <a:noAutofit/>
                    </a:bodyPr>
                    <a:lstStyle/>
                    <a:p>
                      <a:pPr lvl="0" rtl="0">
                        <a:spcBef>
                          <a:spcPts val="0"/>
                        </a:spcBef>
                        <a:buSzPct val="68750"/>
                        <a:buNone/>
                      </a:pPr>
                      <a:r>
                        <a:rPr lang="pt-BR" sz="1600"/>
                        <a:t> ATRIBUTOS E MÉTODOS DE CLASSE</a:t>
                      </a:r>
                    </a:p>
                  </a:txBody>
                  <a:tcPr marT="9525" marB="0" marR="9525" marL="9525" anchor="b"/>
                </a:tc>
              </a:tr>
            </a:tbl>
          </a:graphicData>
        </a:graphic>
      </p:graphicFrame>
      <p:graphicFrame>
        <p:nvGraphicFramePr>
          <p:cNvPr id="400" name="Shape 400"/>
          <p:cNvGraphicFramePr/>
          <p:nvPr/>
        </p:nvGraphicFramePr>
        <p:xfrm>
          <a:off x="4727683" y="2449139"/>
          <a:ext cx="3000000" cy="3000000"/>
        </p:xfrm>
        <a:graphic>
          <a:graphicData uri="http://schemas.openxmlformats.org/drawingml/2006/table">
            <a:tbl>
              <a:tblPr>
                <a:noFill/>
                <a:tableStyleId>{61C7BB5E-0D08-4973-A180-BBA950ABF627}</a:tableStyleId>
              </a:tblPr>
              <a:tblGrid>
                <a:gridCol w="3368900"/>
              </a:tblGrid>
              <a:tr h="190500">
                <a:tc>
                  <a:txBody>
                    <a:bodyPr>
                      <a:noAutofit/>
                    </a:bodyPr>
                    <a:lstStyle/>
                    <a:p>
                      <a:pPr lvl="0" rtl="0">
                        <a:spcBef>
                          <a:spcPts val="0"/>
                        </a:spcBef>
                        <a:buClr>
                          <a:schemeClr val="dk1"/>
                        </a:buClr>
                        <a:buSzPct val="68750"/>
                        <a:buFont typeface="Arial"/>
                        <a:buNone/>
                      </a:pPr>
                      <a:r>
                        <a:rPr lang="pt-BR" sz="1600"/>
                        <a:t>     Atributos Estáticos</a:t>
                      </a:r>
                    </a:p>
                  </a:txBody>
                  <a:tcPr marT="9525" marB="0" marR="9525" marL="9525" anchor="b"/>
                </a:tc>
              </a:tr>
              <a:tr h="190500">
                <a:tc>
                  <a:txBody>
                    <a:bodyPr>
                      <a:noAutofit/>
                    </a:bodyPr>
                    <a:lstStyle/>
                    <a:p>
                      <a:pPr lvl="0" rtl="0">
                        <a:spcBef>
                          <a:spcPts val="0"/>
                        </a:spcBef>
                        <a:buNone/>
                      </a:pPr>
                      <a:r>
                        <a:rPr lang="pt-BR" sz="1600"/>
                        <a:t>     Métodos Estáticos</a:t>
                      </a:r>
                    </a:p>
                  </a:txBody>
                  <a:tcPr marT="9525" marB="0" marR="9525" marL="9525" anchor="b"/>
                </a:tc>
              </a:tr>
              <a:tr h="190500">
                <a:tc>
                  <a:txBody>
                    <a:bodyPr>
                      <a:noAutofit/>
                    </a:bodyPr>
                    <a:lstStyle/>
                    <a:p>
                      <a:pPr lvl="0" rtl="0">
                        <a:spcBef>
                          <a:spcPts val="0"/>
                        </a:spcBef>
                        <a:buNone/>
                      </a:pPr>
                      <a:r>
                        <a:rPr lang="pt-BR" sz="1600"/>
                        <a:t>ENCAPSULAMENTO</a:t>
                      </a:r>
                    </a:p>
                  </a:txBody>
                  <a:tcPr marT="9525" marB="0" marR="9525" marL="9525" anchor="b"/>
                </a:tc>
              </a:tr>
              <a:tr h="190500">
                <a:tc>
                  <a:txBody>
                    <a:bodyPr>
                      <a:noAutofit/>
                    </a:bodyPr>
                    <a:lstStyle/>
                    <a:p>
                      <a:pPr lvl="0" rtl="0">
                        <a:spcBef>
                          <a:spcPts val="0"/>
                        </a:spcBef>
                        <a:buNone/>
                      </a:pPr>
                      <a:r>
                        <a:rPr lang="pt-BR" sz="1600"/>
                        <a:t>     Atributos Privados</a:t>
                      </a:r>
                    </a:p>
                  </a:txBody>
                  <a:tcPr marT="9525" marB="0" marR="9525" marL="9525" anchor="b"/>
                </a:tc>
              </a:tr>
              <a:tr h="190500">
                <a:tc>
                  <a:txBody>
                    <a:bodyPr>
                      <a:noAutofit/>
                    </a:bodyPr>
                    <a:lstStyle/>
                    <a:p>
                      <a:pPr lvl="0" rtl="0">
                        <a:spcBef>
                          <a:spcPts val="0"/>
                        </a:spcBef>
                        <a:buNone/>
                      </a:pPr>
                      <a:r>
                        <a:rPr lang="pt-BR" sz="1600"/>
                        <a:t>     Métodos Privados</a:t>
                      </a:r>
                    </a:p>
                  </a:txBody>
                  <a:tcPr marT="9525" marB="0" marR="9525" marL="9525" anchor="b"/>
                </a:tc>
              </a:tr>
              <a:tr h="190500">
                <a:tc>
                  <a:txBody>
                    <a:bodyPr>
                      <a:noAutofit/>
                    </a:bodyPr>
                    <a:lstStyle/>
                    <a:p>
                      <a:pPr lvl="0" rtl="0">
                        <a:spcBef>
                          <a:spcPts val="0"/>
                        </a:spcBef>
                        <a:buNone/>
                      </a:pPr>
                      <a:r>
                        <a:rPr lang="pt-BR" sz="1600"/>
                        <a:t>     Métodos Públicos</a:t>
                      </a:r>
                    </a:p>
                  </a:txBody>
                  <a:tcPr marT="9525" marB="0" marR="9525" marL="9525" anchor="b"/>
                </a:tc>
              </a:tr>
              <a:tr h="190500">
                <a:tc>
                  <a:txBody>
                    <a:bodyPr>
                      <a:noAutofit/>
                    </a:bodyPr>
                    <a:lstStyle/>
                    <a:p>
                      <a:pPr lvl="0" rtl="0">
                        <a:spcBef>
                          <a:spcPts val="0"/>
                        </a:spcBef>
                        <a:buNone/>
                      </a:pPr>
                      <a:r>
                        <a:rPr lang="pt-BR" sz="1600"/>
                        <a:t>     Implementação e Interface de Uso</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Acessando ou modificando atributos</a:t>
                      </a:r>
                    </a:p>
                  </a:txBody>
                  <a:tcPr marT="9525" marB="0" marR="9525" marL="9525" anchor="b"/>
                </a:tc>
              </a:tr>
              <a:tr h="190500">
                <a:tc>
                  <a:txBody>
                    <a:bodyPr>
                      <a:noAutofit/>
                    </a:bodyPr>
                    <a:lstStyle/>
                    <a:p>
                      <a:pPr lvl="0" rtl="0">
                        <a:spcBef>
                          <a:spcPts val="0"/>
                        </a:spcBef>
                        <a:buClr>
                          <a:schemeClr val="dk1"/>
                        </a:buClr>
                        <a:buSzPct val="68750"/>
                        <a:buFont typeface="Arial"/>
                        <a:buNone/>
                      </a:pPr>
                      <a:r>
                        <a:rPr lang="pt-BR" sz="1600"/>
                        <a:t>    Propriedades</a:t>
                      </a:r>
                    </a:p>
                  </a:txBody>
                  <a:tcPr marT="9525" marB="0" marR="9525" marL="9525" anchor="b"/>
                </a:tc>
              </a:tr>
              <a:tr h="190500">
                <a:tc>
                  <a:txBody>
                    <a:bodyPr>
                      <a:noAutofit/>
                    </a:bodyPr>
                    <a:lstStyle/>
                    <a:p>
                      <a:pPr lvl="0" rtl="0">
                        <a:spcBef>
                          <a:spcPts val="0"/>
                        </a:spcBef>
                        <a:buSzPct val="68750"/>
                        <a:buNone/>
                      </a:pPr>
                      <a:r>
                        <a:rPr lang="pt-BR" sz="1600"/>
                        <a:t>    Propriedades automáticas</a:t>
                      </a:r>
                    </a:p>
                  </a:txBody>
                  <a:tcPr marT="9525" marB="0" marR="9525" marL="9525" anchor="b"/>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Métodos</a:t>
            </a:r>
          </a:p>
        </p:txBody>
      </p:sp>
      <p:sp>
        <p:nvSpPr>
          <p:cNvPr id="406" name="Shape 406"/>
          <p:cNvSpPr txBox="1"/>
          <p:nvPr>
            <p:ph idx="1" type="body"/>
          </p:nvPr>
        </p:nvSpPr>
        <p:spPr>
          <a:xfrm>
            <a:off x="279575" y="1471100"/>
            <a:ext cx="8716500" cy="46797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No banco, é possível realizar diversas operações em uma conta: depósito, saque, transferência, consultas e etc. Essas operações podem modificar ou apenas acessar os valores dos atributos dos objetos que representam as contas.</a:t>
            </a:r>
          </a:p>
          <a:p>
            <a:pPr indent="387350" lvl="0" rtl="0" algn="l">
              <a:spcBef>
                <a:spcPts val="0"/>
              </a:spcBef>
              <a:buClr>
                <a:schemeClr val="dk1"/>
              </a:buClr>
              <a:buSzPct val="68750"/>
              <a:buFont typeface="Arial"/>
              <a:buNone/>
            </a:pPr>
            <a:r>
              <a:rPr lang="pt-BR">
                <a:solidFill>
                  <a:schemeClr val="dk1"/>
                </a:solidFill>
              </a:rPr>
              <a:t>Essas operações são realizadas em métodos definidos na própria classe Conta. Por exemplo, para realizar a operação de depósito, podemos acrescentar o seguinte método na classe Conta.</a:t>
            </a:r>
          </a:p>
          <a:p>
            <a:pPr indent="387350" lvl="0" rtl="0" algn="l">
              <a:spcBef>
                <a:spcPts val="0"/>
              </a:spcBef>
              <a:buClr>
                <a:schemeClr val="dk1"/>
              </a:buClr>
              <a:buSzPct val="68750"/>
              <a:buFont typeface="Arial"/>
              <a:buNone/>
            </a:pPr>
            <a:r>
              <a:t/>
            </a:r>
            <a:endParaRPr>
              <a:solidFill>
                <a:schemeClr val="dk1"/>
              </a:solidFill>
            </a:endParaRPr>
          </a:p>
          <a:p>
            <a:pPr indent="-69850" lvl="0" marL="0" rtl="0" algn="l">
              <a:spcBef>
                <a:spcPts val="0"/>
              </a:spcBef>
              <a:buClr>
                <a:schemeClr val="dk1"/>
              </a:buClr>
              <a:buSzPct val="68750"/>
              <a:buFont typeface="Arial"/>
              <a:buNone/>
            </a:pPr>
            <a:r>
              <a:t/>
            </a:r>
            <a:endParaRPr>
              <a:solidFill>
                <a:schemeClr val="dk1"/>
              </a:solidFill>
            </a:endParaRPr>
          </a:p>
          <a:p>
            <a:pPr indent="387350" lvl="0" marL="0" rtl="0" algn="l">
              <a:spcBef>
                <a:spcPts val="0"/>
              </a:spcBef>
              <a:buClr>
                <a:schemeClr val="dk1"/>
              </a:buClr>
              <a:buSzPct val="68750"/>
              <a:buFont typeface="Arial"/>
              <a:buNone/>
            </a:pPr>
            <a:r>
              <a:t/>
            </a:r>
            <a:endParaRPr>
              <a:solidFill>
                <a:schemeClr val="dk1"/>
              </a:solidFill>
            </a:endParaRPr>
          </a:p>
          <a:p>
            <a:pPr indent="387350" lvl="0" marL="0" rtl="0" algn="l">
              <a:spcBef>
                <a:spcPts val="0"/>
              </a:spcBef>
              <a:buClr>
                <a:schemeClr val="dk1"/>
              </a:buClr>
              <a:buSzPct val="68750"/>
              <a:buFont typeface="Arial"/>
              <a:buNone/>
            </a:pPr>
            <a:r>
              <a:rPr lang="pt-BR">
                <a:solidFill>
                  <a:schemeClr val="dk1"/>
                </a:solidFill>
              </a:rPr>
              <a:t>Podemos dividir um método em quatro partes:</a:t>
            </a:r>
          </a:p>
          <a:p>
            <a:pPr indent="387350" lvl="0" rtl="0" algn="l">
              <a:spcBef>
                <a:spcPts val="0"/>
              </a:spcBef>
              <a:buClr>
                <a:schemeClr val="dk1"/>
              </a:buClr>
              <a:buSzPct val="68750"/>
              <a:buFont typeface="Arial"/>
              <a:buNone/>
            </a:pPr>
            <a:r>
              <a:rPr b="1" lang="pt-BR">
                <a:solidFill>
                  <a:schemeClr val="dk1"/>
                </a:solidFill>
              </a:rPr>
              <a:t>Nome: </a:t>
            </a:r>
            <a:r>
              <a:rPr lang="pt-BR">
                <a:solidFill>
                  <a:schemeClr val="dk1"/>
                </a:solidFill>
              </a:rPr>
              <a:t>É utilizado para chamar o método. Na linguagem C#, é uma boa prática definir os nomes dos métodos utilizando a convenção “Camel Case” com a primeira letra maiúscula.</a:t>
            </a:r>
          </a:p>
          <a:p>
            <a:pPr indent="387350" lvl="0" rtl="0" algn="l">
              <a:spcBef>
                <a:spcPts val="0"/>
              </a:spcBef>
              <a:buClr>
                <a:schemeClr val="dk1"/>
              </a:buClr>
              <a:buSzPct val="68750"/>
              <a:buFont typeface="Arial"/>
              <a:buNone/>
            </a:pPr>
            <a:r>
              <a:t/>
            </a:r>
            <a:endParaRPr b="1">
              <a:solidFill>
                <a:schemeClr val="dk1"/>
              </a:solidFill>
            </a:endParaRPr>
          </a:p>
          <a:p>
            <a:pPr indent="387350" lvl="0" rtl="0" algn="l">
              <a:spcBef>
                <a:spcPts val="0"/>
              </a:spcBef>
              <a:buClr>
                <a:schemeClr val="dk1"/>
              </a:buClr>
              <a:buSzPct val="68750"/>
              <a:buFont typeface="Arial"/>
              <a:buNone/>
            </a:pPr>
            <a:r>
              <a:rPr b="1" lang="pt-BR">
                <a:solidFill>
                  <a:schemeClr val="dk1"/>
                </a:solidFill>
              </a:rPr>
              <a:t>Lista de Parâmetros:</a:t>
            </a:r>
            <a:r>
              <a:rPr lang="pt-BR">
                <a:solidFill>
                  <a:schemeClr val="dk1"/>
                </a:solidFill>
              </a:rPr>
              <a:t> Define os valores que o método deve receber. Métodos que não devem receber nenhum valor possuem a lista de parâmetros vazia.</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b="1" lang="pt-BR">
                <a:solidFill>
                  <a:schemeClr val="dk1"/>
                </a:solidFill>
              </a:rPr>
              <a:t>Corpo:</a:t>
            </a:r>
            <a:r>
              <a:rPr lang="pt-BR">
                <a:solidFill>
                  <a:schemeClr val="dk1"/>
                </a:solidFill>
              </a:rPr>
              <a:t> Define o que acontecerá quando o método for chamado.</a:t>
            </a:r>
          </a:p>
          <a:p>
            <a:pPr indent="387350" lvl="0" rtl="0" algn="l">
              <a:spcBef>
                <a:spcPts val="0"/>
              </a:spcBef>
              <a:buClr>
                <a:schemeClr val="dk1"/>
              </a:buClr>
              <a:buSzPct val="68750"/>
              <a:buFont typeface="Arial"/>
              <a:buNone/>
            </a:pPr>
            <a:r>
              <a:t/>
            </a:r>
            <a:endParaRPr b="1">
              <a:solidFill>
                <a:schemeClr val="dk1"/>
              </a:solidFill>
            </a:endParaRPr>
          </a:p>
          <a:p>
            <a:pPr indent="387350" lvl="0" rtl="0" algn="l">
              <a:spcBef>
                <a:spcPts val="0"/>
              </a:spcBef>
              <a:buClr>
                <a:schemeClr val="dk1"/>
              </a:buClr>
              <a:buSzPct val="68750"/>
              <a:buFont typeface="Arial"/>
              <a:buNone/>
            </a:pPr>
            <a:r>
              <a:rPr b="1" lang="pt-BR">
                <a:solidFill>
                  <a:schemeClr val="dk1"/>
                </a:solidFill>
              </a:rPr>
              <a:t>Retorno:</a:t>
            </a:r>
            <a:r>
              <a:rPr lang="pt-BR">
                <a:solidFill>
                  <a:schemeClr val="dk1"/>
                </a:solidFill>
              </a:rPr>
              <a:t> A resposta que será devolvida ao final do processamento do método. Quando um método não devolve nenhuma resposta, ele deve ser marcado com a palavra reservada void.</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0000"/>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407" name="Shape 407"/>
          <p:cNvPicPr preferRelativeResize="0"/>
          <p:nvPr/>
        </p:nvPicPr>
        <p:blipFill>
          <a:blip r:embed="rId3">
            <a:alphaModFix/>
          </a:blip>
          <a:stretch>
            <a:fillRect/>
          </a:stretch>
        </p:blipFill>
        <p:spPr>
          <a:xfrm>
            <a:off x="1866900" y="2882725"/>
            <a:ext cx="5410200" cy="533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Métodos</a:t>
            </a:r>
          </a:p>
        </p:txBody>
      </p:sp>
      <p:sp>
        <p:nvSpPr>
          <p:cNvPr id="413" name="Shape 413"/>
          <p:cNvSpPr txBox="1"/>
          <p:nvPr>
            <p:ph idx="1" type="body"/>
          </p:nvPr>
        </p:nvSpPr>
        <p:spPr>
          <a:xfrm>
            <a:off x="279575" y="1471100"/>
            <a:ext cx="8716500" cy="46797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Para realizar um depósito, devemos chamar o método Deposita() através da referência do ob-</a:t>
            </a:r>
          </a:p>
          <a:p>
            <a:pPr indent="-69850" lvl="0" rtl="0" algn="l">
              <a:spcBef>
                <a:spcPts val="0"/>
              </a:spcBef>
              <a:buClr>
                <a:schemeClr val="dk1"/>
              </a:buClr>
              <a:buSzPct val="68750"/>
              <a:buFont typeface="Arial"/>
              <a:buNone/>
            </a:pPr>
            <a:r>
              <a:rPr lang="pt-BR">
                <a:solidFill>
                  <a:schemeClr val="dk1"/>
                </a:solidFill>
              </a:rPr>
              <a:t>jeto que representa a conta que terá o dinheiro creditado.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t/>
            </a:r>
            <a:endParaRPr>
              <a:solidFill>
                <a:schemeClr val="dk1"/>
              </a:solidFill>
            </a:endParaRPr>
          </a:p>
          <a:p>
            <a:pPr lvl="0" rtl="0" algn="l">
              <a:spcBef>
                <a:spcPts val="0"/>
              </a:spcBef>
              <a:buClr>
                <a:srgbClr val="000000"/>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414" name="Shape 414"/>
          <p:cNvPicPr preferRelativeResize="0"/>
          <p:nvPr/>
        </p:nvPicPr>
        <p:blipFill>
          <a:blip r:embed="rId3">
            <a:alphaModFix/>
          </a:blip>
          <a:stretch>
            <a:fillRect/>
          </a:stretch>
        </p:blipFill>
        <p:spPr>
          <a:xfrm>
            <a:off x="2339725" y="1471100"/>
            <a:ext cx="4267200" cy="2171700"/>
          </a:xfrm>
          <a:prstGeom prst="rect">
            <a:avLst/>
          </a:prstGeom>
          <a:noFill/>
          <a:ln>
            <a:noFill/>
          </a:ln>
        </p:spPr>
      </p:pic>
      <p:pic>
        <p:nvPicPr>
          <p:cNvPr id="415" name="Shape 415"/>
          <p:cNvPicPr preferRelativeResize="0"/>
          <p:nvPr/>
        </p:nvPicPr>
        <p:blipFill>
          <a:blip r:embed="rId4">
            <a:alphaModFix/>
          </a:blip>
          <a:stretch>
            <a:fillRect/>
          </a:stretch>
        </p:blipFill>
        <p:spPr>
          <a:xfrm>
            <a:off x="1866900" y="4799100"/>
            <a:ext cx="5410200" cy="647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Métodos</a:t>
            </a:r>
          </a:p>
        </p:txBody>
      </p:sp>
      <p:sp>
        <p:nvSpPr>
          <p:cNvPr id="421" name="Shape 421"/>
          <p:cNvSpPr txBox="1"/>
          <p:nvPr>
            <p:ph idx="1" type="body"/>
          </p:nvPr>
        </p:nvSpPr>
        <p:spPr>
          <a:xfrm>
            <a:off x="279575" y="1471100"/>
            <a:ext cx="8716500" cy="47892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Normalmente, os métodos acessam ou alteram os valores armazenados nos atributos dos obje-</a:t>
            </a:r>
          </a:p>
          <a:p>
            <a:pPr indent="387350" lvl="0" rtl="0" algn="l">
              <a:spcBef>
                <a:spcPts val="0"/>
              </a:spcBef>
              <a:buClr>
                <a:schemeClr val="dk1"/>
              </a:buClr>
              <a:buSzPct val="68750"/>
              <a:buFont typeface="Arial"/>
              <a:buNone/>
            </a:pPr>
            <a:r>
              <a:rPr lang="pt-BR">
                <a:solidFill>
                  <a:schemeClr val="dk1"/>
                </a:solidFill>
              </a:rPr>
              <a:t>tos. Por exemplo, na execução do método Deposita(), é necessário alterar o valor do atributo saldo do objeto que foi escolhido para realizar a operação.</a:t>
            </a:r>
          </a:p>
          <a:p>
            <a:pPr indent="3873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Dentro de um método, para acessar os atributos do objeto que está processando o método, de-</a:t>
            </a:r>
          </a:p>
          <a:p>
            <a:pPr indent="-69850" lvl="0" rtl="0" algn="l">
              <a:spcBef>
                <a:spcPts val="0"/>
              </a:spcBef>
              <a:buClr>
                <a:schemeClr val="dk1"/>
              </a:buClr>
              <a:buSzPct val="68750"/>
              <a:buFont typeface="Arial"/>
              <a:buNone/>
            </a:pPr>
            <a:r>
              <a:rPr lang="pt-BR">
                <a:solidFill>
                  <a:schemeClr val="dk1"/>
                </a:solidFill>
              </a:rPr>
              <a:t>vemos utilizar a palavra reservada this.</a:t>
            </a:r>
          </a:p>
          <a:p>
            <a:pPr indent="-69850" lvl="0" rtl="0" algn="l">
              <a:spcBef>
                <a:spcPts val="0"/>
              </a:spcBef>
              <a:buClr>
                <a:schemeClr val="dk1"/>
              </a:buClr>
              <a:buSzPct val="68750"/>
              <a:buFont typeface="Arial"/>
              <a:buNone/>
            </a:pPr>
            <a:r>
              <a:t/>
            </a:r>
            <a:endParaRPr>
              <a:solidFill>
                <a:schemeClr val="dk1"/>
              </a:solidFill>
            </a:endParaRPr>
          </a:p>
          <a:p>
            <a:pPr indent="-69850" lvl="0" rtl="0" algn="l">
              <a:spcBef>
                <a:spcPts val="0"/>
              </a:spcBef>
              <a:buClr>
                <a:schemeClr val="dk1"/>
              </a:buClr>
              <a:buSzPct val="68750"/>
              <a:buFont typeface="Arial"/>
              <a:buNone/>
            </a:pPr>
            <a:r>
              <a:t/>
            </a:r>
            <a:endParaRPr>
              <a:solidFill>
                <a:schemeClr val="dk1"/>
              </a:solidFill>
            </a:endParaRPr>
          </a:p>
          <a:p>
            <a:pPr indent="-69850" lvl="0" rtl="0" algn="l">
              <a:spcBef>
                <a:spcPts val="0"/>
              </a:spcBef>
              <a:buClr>
                <a:schemeClr val="dk1"/>
              </a:buClr>
              <a:buSzPct val="68750"/>
              <a:buFont typeface="Arial"/>
              <a:buNone/>
            </a:pPr>
            <a:r>
              <a:t/>
            </a:r>
            <a:endParaRPr>
              <a:solidFill>
                <a:schemeClr val="dk1"/>
              </a:solidFill>
            </a:endParaRPr>
          </a:p>
          <a:p>
            <a:pPr indent="387350" lvl="0" rtl="0" algn="l">
              <a:spcBef>
                <a:spcPts val="0"/>
              </a:spcBef>
              <a:buClr>
                <a:schemeClr val="dk1"/>
              </a:buClr>
              <a:buSzPct val="68750"/>
              <a:buFont typeface="Arial"/>
              <a:buNone/>
            </a:pPr>
            <a:r>
              <a:rPr lang="pt-BR">
                <a:solidFill>
                  <a:schemeClr val="dk1"/>
                </a:solidFill>
              </a:rPr>
              <a:t>O método Deposita() não possui nenhum retorno lógico. Por isso, foi marcado com void. Mas,</a:t>
            </a:r>
          </a:p>
          <a:p>
            <a:pPr indent="-69850" lvl="0" rtl="0" algn="l">
              <a:spcBef>
                <a:spcPts val="0"/>
              </a:spcBef>
              <a:buClr>
                <a:schemeClr val="dk1"/>
              </a:buClr>
              <a:buSzPct val="68750"/>
              <a:buFont typeface="Arial"/>
              <a:buNone/>
            </a:pPr>
            <a:r>
              <a:rPr lang="pt-BR">
                <a:solidFill>
                  <a:schemeClr val="dk1"/>
                </a:solidFill>
              </a:rPr>
              <a:t>para outros métodos, pode ser necessário definir um tipo de retorno específico.</a:t>
            </a:r>
          </a:p>
          <a:p>
            <a:pPr indent="387350" lvl="0" rtl="0" algn="l">
              <a:spcBef>
                <a:spcPts val="0"/>
              </a:spcBef>
              <a:buClr>
                <a:schemeClr val="dk1"/>
              </a:buClr>
              <a:buSzPct val="68750"/>
              <a:buFont typeface="Arial"/>
              <a:buNone/>
            </a:pPr>
            <a:r>
              <a:rPr lang="pt-BR">
                <a:solidFill>
                  <a:schemeClr val="dk1"/>
                </a:solidFill>
              </a:rPr>
              <a:t>Considere, por exemplo, um método para realizar a operação que consulta o saldo disponível</a:t>
            </a:r>
          </a:p>
          <a:p>
            <a:pPr indent="-69850" lvl="0" rtl="0" algn="l">
              <a:spcBef>
                <a:spcPts val="0"/>
              </a:spcBef>
              <a:buClr>
                <a:schemeClr val="dk1"/>
              </a:buClr>
              <a:buSzPct val="68750"/>
              <a:buFont typeface="Arial"/>
              <a:buNone/>
            </a:pPr>
            <a:r>
              <a:rPr lang="pt-BR">
                <a:solidFill>
                  <a:schemeClr val="dk1"/>
                </a:solidFill>
              </a:rPr>
              <a:t>das contas. Suponha também que o saldo disponível é igual a soma do saldo e do limite. Então, esse</a:t>
            </a:r>
          </a:p>
          <a:p>
            <a:pPr indent="-69850" lvl="0" rtl="0" algn="l">
              <a:spcBef>
                <a:spcPts val="0"/>
              </a:spcBef>
              <a:buClr>
                <a:schemeClr val="dk1"/>
              </a:buClr>
              <a:buSzPct val="68750"/>
              <a:buFont typeface="Arial"/>
              <a:buNone/>
            </a:pPr>
            <a:r>
              <a:rPr lang="pt-BR">
                <a:solidFill>
                  <a:schemeClr val="dk1"/>
                </a:solidFill>
              </a:rPr>
              <a:t>método deve somar os atributos saldo e limite e devolver o resultado. Por outro lado, esse método</a:t>
            </a:r>
          </a:p>
          <a:p>
            <a:pPr indent="-69850" lvl="0" rtl="0" algn="l">
              <a:spcBef>
                <a:spcPts val="0"/>
              </a:spcBef>
              <a:buClr>
                <a:schemeClr val="dk1"/>
              </a:buClr>
              <a:buSzPct val="68750"/>
              <a:buFont typeface="Arial"/>
              <a:buNone/>
            </a:pPr>
            <a:r>
              <a:rPr lang="pt-BR">
                <a:solidFill>
                  <a:schemeClr val="dk1"/>
                </a:solidFill>
              </a:rPr>
              <a:t>não deve receber nenhum valor, pois todas as informações necessárias para realizar a operação estão</a:t>
            </a:r>
          </a:p>
          <a:p>
            <a:pPr indent="-69850" lvl="0" rtl="0" algn="l">
              <a:spcBef>
                <a:spcPts val="0"/>
              </a:spcBef>
              <a:buClr>
                <a:schemeClr val="dk1"/>
              </a:buClr>
              <a:buSzPct val="68750"/>
              <a:buFont typeface="Arial"/>
              <a:buNone/>
            </a:pPr>
            <a:r>
              <a:rPr lang="pt-BR">
                <a:solidFill>
                  <a:schemeClr val="dk1"/>
                </a:solidFill>
              </a:rPr>
              <a:t>nos atributos dos objetos que representam as contas.</a:t>
            </a:r>
          </a:p>
          <a:p>
            <a:pPr indent="-69850" lvl="0" rtl="0" algn="l">
              <a:spcBef>
                <a:spcPts val="0"/>
              </a:spcBef>
              <a:buClr>
                <a:schemeClr val="dk1"/>
              </a:buClr>
              <a:buSzPct val="68750"/>
              <a:buFont typeface="Arial"/>
              <a:buNone/>
            </a:pPr>
            <a:r>
              <a:t/>
            </a:r>
            <a:endParaRPr>
              <a:solidFill>
                <a:schemeClr val="dk1"/>
              </a:solidFill>
            </a:endParaRPr>
          </a:p>
          <a:p>
            <a:pPr indent="0" lvl="0" marL="0" marR="0" rtl="0" algn="just">
              <a:spcBef>
                <a:spcPts val="0"/>
              </a:spcBef>
              <a:buClr>
                <a:srgbClr val="7F7F7F"/>
              </a:buClr>
              <a:buSzPct val="25000"/>
              <a:buFont typeface="Arial"/>
              <a:buNone/>
            </a:pPr>
            <a:r>
              <a:t/>
            </a:r>
            <a:endParaRPr>
              <a:solidFill>
                <a:schemeClr val="dk1"/>
              </a:solidFill>
            </a:endParaRPr>
          </a:p>
        </p:txBody>
      </p:sp>
      <p:pic>
        <p:nvPicPr>
          <p:cNvPr id="422" name="Shape 422"/>
          <p:cNvPicPr preferRelativeResize="0"/>
          <p:nvPr/>
        </p:nvPicPr>
        <p:blipFill>
          <a:blip r:embed="rId3">
            <a:alphaModFix/>
          </a:blip>
          <a:stretch>
            <a:fillRect/>
          </a:stretch>
        </p:blipFill>
        <p:spPr>
          <a:xfrm>
            <a:off x="1862137" y="3021575"/>
            <a:ext cx="5419725" cy="552450"/>
          </a:xfrm>
          <a:prstGeom prst="rect">
            <a:avLst/>
          </a:prstGeom>
          <a:noFill/>
          <a:ln>
            <a:noFill/>
          </a:ln>
        </p:spPr>
      </p:pic>
      <p:pic>
        <p:nvPicPr>
          <p:cNvPr id="423" name="Shape 423"/>
          <p:cNvPicPr preferRelativeResize="0"/>
          <p:nvPr/>
        </p:nvPicPr>
        <p:blipFill>
          <a:blip r:embed="rId4">
            <a:alphaModFix/>
          </a:blip>
          <a:stretch>
            <a:fillRect/>
          </a:stretch>
        </p:blipFill>
        <p:spPr>
          <a:xfrm>
            <a:off x="1847850" y="5538337"/>
            <a:ext cx="5448300" cy="561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lang="pt-BR"/>
              <a:t>Métodos</a:t>
            </a:r>
          </a:p>
        </p:txBody>
      </p:sp>
      <p:sp>
        <p:nvSpPr>
          <p:cNvPr id="429" name="Shape 429"/>
          <p:cNvSpPr txBox="1"/>
          <p:nvPr>
            <p:ph idx="1" type="body"/>
          </p:nvPr>
        </p:nvSpPr>
        <p:spPr>
          <a:xfrm>
            <a:off x="279575" y="1471100"/>
            <a:ext cx="8716500" cy="6204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Ao chamar o método ConsultaSaldoDisponivel() a resposta pode ser armazenada em uma variável do tipo double.</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387350" lvl="0" marL="0" marR="0" rtl="0" algn="l">
              <a:lnSpc>
                <a:spcPct val="100000"/>
              </a:lnSpc>
              <a:spcBef>
                <a:spcPts val="0"/>
              </a:spcBef>
              <a:spcAft>
                <a:spcPts val="0"/>
              </a:spcAft>
              <a:buClr>
                <a:schemeClr val="dk1"/>
              </a:buClr>
              <a:buSzPct val="68750"/>
              <a:buFont typeface="Arial"/>
              <a:buNone/>
            </a:pPr>
            <a:r>
              <a:t/>
            </a:r>
            <a:endParaRPr>
              <a:solidFill>
                <a:schemeClr val="dk1"/>
              </a:solidFill>
            </a:endParaRPr>
          </a:p>
        </p:txBody>
      </p:sp>
      <p:pic>
        <p:nvPicPr>
          <p:cNvPr id="430" name="Shape 430"/>
          <p:cNvPicPr preferRelativeResize="0"/>
          <p:nvPr/>
        </p:nvPicPr>
        <p:blipFill>
          <a:blip r:embed="rId3">
            <a:alphaModFix/>
          </a:blip>
          <a:stretch>
            <a:fillRect/>
          </a:stretch>
        </p:blipFill>
        <p:spPr>
          <a:xfrm>
            <a:off x="1852600" y="1922662"/>
            <a:ext cx="5438775" cy="923925"/>
          </a:xfrm>
          <a:prstGeom prst="rect">
            <a:avLst/>
          </a:prstGeom>
          <a:noFill/>
          <a:ln>
            <a:noFill/>
          </a:ln>
        </p:spPr>
      </p:pic>
      <p:sp>
        <p:nvSpPr>
          <p:cNvPr id="431" name="Shape 431"/>
          <p:cNvSpPr txBox="1"/>
          <p:nvPr>
            <p:ph type="title"/>
          </p:nvPr>
        </p:nvSpPr>
        <p:spPr>
          <a:xfrm>
            <a:off x="548818" y="30277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Sobrecarga (Overloading)</a:t>
            </a:r>
          </a:p>
        </p:txBody>
      </p:sp>
      <p:sp>
        <p:nvSpPr>
          <p:cNvPr id="432" name="Shape 432"/>
          <p:cNvSpPr txBox="1"/>
          <p:nvPr>
            <p:ph idx="1" type="body"/>
          </p:nvPr>
        </p:nvSpPr>
        <p:spPr>
          <a:xfrm>
            <a:off x="467550" y="3487375"/>
            <a:ext cx="8716500" cy="26733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Os clientes dos bancos costumam consultar periodicamente informações relativas às suas con-</a:t>
            </a:r>
          </a:p>
          <a:p>
            <a:pPr indent="0" lvl="0" marL="0" marR="0" rtl="0" algn="l">
              <a:lnSpc>
                <a:spcPct val="100000"/>
              </a:lnSpc>
              <a:spcBef>
                <a:spcPts val="0"/>
              </a:spcBef>
              <a:spcAft>
                <a:spcPts val="0"/>
              </a:spcAft>
              <a:buNone/>
            </a:pPr>
            <a:r>
              <a:rPr lang="pt-BR">
                <a:solidFill>
                  <a:schemeClr val="dk1"/>
                </a:solidFill>
              </a:rPr>
              <a:t>tas. Geralmente, essas informações são obtidas através de extratos. No sistema do banco, os extratos</a:t>
            </a:r>
          </a:p>
          <a:p>
            <a:pPr indent="0" lvl="0" marL="0" marR="0" rtl="0" algn="l">
              <a:lnSpc>
                <a:spcPct val="100000"/>
              </a:lnSpc>
              <a:spcBef>
                <a:spcPts val="0"/>
              </a:spcBef>
              <a:spcAft>
                <a:spcPts val="0"/>
              </a:spcAft>
              <a:buNone/>
            </a:pPr>
            <a:r>
              <a:rPr lang="pt-BR">
                <a:solidFill>
                  <a:schemeClr val="dk1"/>
                </a:solidFill>
              </a:rPr>
              <a:t>podem ser gerados por métodos da classe Conta.</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33" name="Shape 433"/>
          <p:cNvPicPr preferRelativeResize="0"/>
          <p:nvPr/>
        </p:nvPicPr>
        <p:blipFill>
          <a:blip r:embed="rId4">
            <a:alphaModFix/>
          </a:blip>
          <a:stretch>
            <a:fillRect/>
          </a:stretch>
        </p:blipFill>
        <p:spPr>
          <a:xfrm>
            <a:off x="1852587" y="4564587"/>
            <a:ext cx="5438775" cy="1285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Sobrecarga (Overloading)</a:t>
            </a:r>
          </a:p>
        </p:txBody>
      </p:sp>
      <p:sp>
        <p:nvSpPr>
          <p:cNvPr id="439" name="Shape 439"/>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O método ImprimeExtrato() recebe a quantidade de dias que deve ser considerada para gerar o extrato da conta. Por exemplo, se esse método receber o valor 30 então ele deve gerar um extrato com as movimentações dos últimos 30 dias. Em geral, extratos dos últimos 15 dias atendem as necessidades dos clientes. Dessa forma, poderíamos acrescentar um método na classe Conta para gerar extratos com essa quantidade fixa de dias.</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40" name="Shape 440"/>
          <p:cNvPicPr preferRelativeResize="0"/>
          <p:nvPr/>
        </p:nvPicPr>
        <p:blipFill>
          <a:blip r:embed="rId3">
            <a:alphaModFix/>
          </a:blip>
          <a:stretch>
            <a:fillRect/>
          </a:stretch>
        </p:blipFill>
        <p:spPr>
          <a:xfrm>
            <a:off x="1904150" y="3426975"/>
            <a:ext cx="5467350" cy="1885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Construtores</a:t>
            </a:r>
          </a:p>
        </p:txBody>
      </p:sp>
      <p:sp>
        <p:nvSpPr>
          <p:cNvPr id="446" name="Shape 446"/>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No domínio de um banco, todo cartão de crédito deve possuir um número. Toda agência deve</a:t>
            </a:r>
          </a:p>
          <a:p>
            <a:pPr indent="0" lvl="0" marL="0" marR="0" rtl="0" algn="l">
              <a:lnSpc>
                <a:spcPct val="100000"/>
              </a:lnSpc>
              <a:spcBef>
                <a:spcPts val="0"/>
              </a:spcBef>
              <a:spcAft>
                <a:spcPts val="0"/>
              </a:spcAft>
              <a:buNone/>
            </a:pPr>
            <a:r>
              <a:rPr lang="pt-BR">
                <a:solidFill>
                  <a:schemeClr val="dk1"/>
                </a:solidFill>
              </a:rPr>
              <a:t>possuir um número. Toda conta deve estar associada a uma agência.</a:t>
            </a:r>
          </a:p>
          <a:p>
            <a:pPr indent="457200" lvl="0" marL="0" marR="0" rtl="0" algn="l">
              <a:lnSpc>
                <a:spcPct val="100000"/>
              </a:lnSpc>
              <a:spcBef>
                <a:spcPts val="0"/>
              </a:spcBef>
              <a:spcAft>
                <a:spcPts val="0"/>
              </a:spcAft>
              <a:buNone/>
            </a:pPr>
            <a:r>
              <a:rPr lang="pt-BR">
                <a:solidFill>
                  <a:schemeClr val="dk1"/>
                </a:solidFill>
              </a:rPr>
              <a:t>Após criar um objeto para representar um cartão de crédito, poderíamos definir um valor para o atributo numero. De maneira semelhante, podemos definir um número para um objeto da classe Ag</a:t>
            </a:r>
            <a:r>
              <a:rPr lang="pt-BR">
                <a:solidFill>
                  <a:schemeClr val="dk1"/>
                </a:solidFill>
              </a:rPr>
              <a:t>e</a:t>
            </a:r>
            <a:r>
              <a:rPr lang="pt-BR">
                <a:solidFill>
                  <a:schemeClr val="dk1"/>
                </a:solidFill>
              </a:rPr>
              <a:t>ncia e uma agência para um objeto da classe Conta.</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47" name="Shape 447"/>
          <p:cNvPicPr preferRelativeResize="0"/>
          <p:nvPr/>
        </p:nvPicPr>
        <p:blipFill>
          <a:blip r:embed="rId3">
            <a:alphaModFix/>
          </a:blip>
          <a:stretch>
            <a:fillRect/>
          </a:stretch>
        </p:blipFill>
        <p:spPr>
          <a:xfrm>
            <a:off x="1913675" y="3491112"/>
            <a:ext cx="5448300" cy="206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HELLO WORD!</a:t>
            </a:r>
          </a:p>
        </p:txBody>
      </p:sp>
      <p:sp>
        <p:nvSpPr>
          <p:cNvPr id="66" name="Shape 66"/>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Clique em em New Project</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	   	        </a:t>
            </a:r>
          </a:p>
          <a:p>
            <a:pPr indent="0" lvl="0" marL="0" marR="0" rtl="0" algn="just">
              <a:spcBef>
                <a:spcPts val="400"/>
              </a:spcBef>
              <a:buClr>
                <a:srgbClr val="7F7F7F"/>
              </a:buClr>
              <a:buSzPct val="25000"/>
              <a:buFont typeface="Arial"/>
              <a:buNone/>
            </a:pPr>
            <a:r>
              <a:rPr b="0" i="0" lang="pt-BR" sz="2000" u="none" cap="none" strike="noStrike">
                <a:solidFill>
                  <a:srgbClr val="7F7F7F"/>
                </a:solidFill>
                <a:latin typeface="Calibri"/>
                <a:ea typeface="Calibri"/>
                <a:cs typeface="Calibri"/>
                <a:sym typeface="Calibri"/>
              </a:rPr>
              <a:t>		     Aparecera a tela abaixo</a:t>
            </a:r>
          </a:p>
        </p:txBody>
      </p:sp>
      <p:pic>
        <p:nvPicPr>
          <p:cNvPr id="67" name="Shape 67"/>
          <p:cNvPicPr preferRelativeResize="0"/>
          <p:nvPr/>
        </p:nvPicPr>
        <p:blipFill rotWithShape="1">
          <a:blip r:embed="rId3">
            <a:alphaModFix/>
          </a:blip>
          <a:srcRect b="32926" l="2612" r="81073" t="17846"/>
          <a:stretch/>
        </p:blipFill>
        <p:spPr>
          <a:xfrm>
            <a:off x="539552" y="2204864"/>
            <a:ext cx="1992429" cy="3096343"/>
          </a:xfrm>
          <a:prstGeom prst="rect">
            <a:avLst/>
          </a:prstGeom>
          <a:noFill/>
          <a:ln>
            <a:noFill/>
          </a:ln>
        </p:spPr>
      </p:pic>
      <p:pic>
        <p:nvPicPr>
          <p:cNvPr id="68" name="Shape 68"/>
          <p:cNvPicPr preferRelativeResize="0"/>
          <p:nvPr/>
        </p:nvPicPr>
        <p:blipFill rotWithShape="1">
          <a:blip r:embed="rId4">
            <a:alphaModFix/>
          </a:blip>
          <a:srcRect b="0" l="0" r="0" t="0"/>
          <a:stretch/>
        </p:blipFill>
        <p:spPr>
          <a:xfrm>
            <a:off x="2798191" y="2852935"/>
            <a:ext cx="4548187" cy="27717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1" name="Shape 451"/>
        <p:cNvGrpSpPr/>
        <p:nvPr/>
      </p:nvGrpSpPr>
      <p:grpSpPr>
        <a:xfrm>
          <a:off x="0" y="0"/>
          <a:ext cx="0" cy="0"/>
          <a:chOff x="0" y="0"/>
          <a:chExt cx="0" cy="0"/>
        </a:xfrm>
      </p:grpSpPr>
      <p:sp>
        <p:nvSpPr>
          <p:cNvPr id="452" name="Shape 452"/>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Construtores</a:t>
            </a:r>
          </a:p>
        </p:txBody>
      </p:sp>
      <p:sp>
        <p:nvSpPr>
          <p:cNvPr id="453" name="Shape 453"/>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Definir os valores dos atributos obrigatórios de um objeto logo após a criação dele resolveria as</a:t>
            </a:r>
          </a:p>
          <a:p>
            <a:pPr indent="0" lvl="0" marL="0" marR="0" rtl="0" algn="l">
              <a:lnSpc>
                <a:spcPct val="100000"/>
              </a:lnSpc>
              <a:spcBef>
                <a:spcPts val="0"/>
              </a:spcBef>
              <a:spcAft>
                <a:spcPts val="0"/>
              </a:spcAft>
              <a:buNone/>
            </a:pPr>
            <a:r>
              <a:rPr lang="pt-BR">
                <a:solidFill>
                  <a:schemeClr val="dk1"/>
                </a:solidFill>
              </a:rPr>
              <a:t>restrições do sistema do banco. Porém, nada garante que todos os desenvolvedores sempre lembrem</a:t>
            </a:r>
          </a:p>
          <a:p>
            <a:pPr indent="0" lvl="0" marL="0" marR="0" rtl="0" algn="l">
              <a:lnSpc>
                <a:spcPct val="100000"/>
              </a:lnSpc>
              <a:spcBef>
                <a:spcPts val="0"/>
              </a:spcBef>
              <a:spcAft>
                <a:spcPts val="0"/>
              </a:spcAft>
              <a:buNone/>
            </a:pPr>
            <a:r>
              <a:rPr lang="pt-BR">
                <a:solidFill>
                  <a:schemeClr val="dk1"/>
                </a:solidFill>
              </a:rPr>
              <a:t>de inicializar esses valores.</a:t>
            </a:r>
          </a:p>
          <a:p>
            <a:pPr indent="457200" lvl="0" marL="0" marR="0" rtl="0" algn="l">
              <a:lnSpc>
                <a:spcPct val="100000"/>
              </a:lnSpc>
              <a:spcBef>
                <a:spcPts val="0"/>
              </a:spcBef>
              <a:spcAft>
                <a:spcPts val="0"/>
              </a:spcAft>
              <a:buNone/>
            </a:pPr>
            <a:r>
              <a:rPr lang="pt-BR">
                <a:solidFill>
                  <a:schemeClr val="dk1"/>
                </a:solidFill>
              </a:rPr>
              <a:t>Para não correr esse risco, podemos utilizar construtores. Um construtor permite que um de-</a:t>
            </a:r>
          </a:p>
          <a:p>
            <a:pPr indent="0" lvl="0" marL="0" marR="0" rtl="0" algn="l">
              <a:lnSpc>
                <a:spcPct val="100000"/>
              </a:lnSpc>
              <a:spcBef>
                <a:spcPts val="0"/>
              </a:spcBef>
              <a:spcAft>
                <a:spcPts val="0"/>
              </a:spcAft>
              <a:buNone/>
            </a:pPr>
            <a:r>
              <a:rPr lang="pt-BR">
                <a:solidFill>
                  <a:schemeClr val="dk1"/>
                </a:solidFill>
              </a:rPr>
              <a:t>terminado trecho de código seja executado toda vez que um objeto é criado, ou seja, toda vez que o operador new é chamado. Assim como os métodos, os construtores podem receber parâmetros.</a:t>
            </a:r>
          </a:p>
          <a:p>
            <a:pPr indent="457200" lvl="0" marL="0" marR="0" rtl="0" algn="l">
              <a:lnSpc>
                <a:spcPct val="100000"/>
              </a:lnSpc>
              <a:spcBef>
                <a:spcPts val="0"/>
              </a:spcBef>
              <a:spcAft>
                <a:spcPts val="0"/>
              </a:spcAft>
              <a:buNone/>
            </a:pPr>
            <a:r>
              <a:rPr lang="pt-BR">
                <a:solidFill>
                  <a:schemeClr val="dk1"/>
                </a:solidFill>
              </a:rPr>
              <a:t>Contudo, diferentemente dos métodos, os construtores não devolvem resposta.</a:t>
            </a:r>
          </a:p>
          <a:p>
            <a:pPr indent="457200" lvl="0" marL="0" marR="0" rtl="0" algn="l">
              <a:lnSpc>
                <a:spcPct val="100000"/>
              </a:lnSpc>
              <a:spcBef>
                <a:spcPts val="0"/>
              </a:spcBef>
              <a:spcAft>
                <a:spcPts val="0"/>
              </a:spcAft>
              <a:buNone/>
            </a:pPr>
            <a:r>
              <a:rPr lang="pt-BR">
                <a:solidFill>
                  <a:schemeClr val="dk1"/>
                </a:solidFill>
              </a:rPr>
              <a:t>Em C#, um construtor deve ter o mesmo nome da classe na qual ele foi definido.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54" name="Shape 454"/>
          <p:cNvPicPr preferRelativeResize="0"/>
          <p:nvPr/>
        </p:nvPicPr>
        <p:blipFill>
          <a:blip r:embed="rId3">
            <a:alphaModFix/>
          </a:blip>
          <a:stretch>
            <a:fillRect/>
          </a:stretch>
        </p:blipFill>
        <p:spPr>
          <a:xfrm>
            <a:off x="1857375" y="3526162"/>
            <a:ext cx="5429250" cy="1171575"/>
          </a:xfrm>
          <a:prstGeom prst="rect">
            <a:avLst/>
          </a:prstGeom>
          <a:noFill/>
          <a:ln>
            <a:noFill/>
          </a:ln>
        </p:spPr>
      </p:pic>
      <p:pic>
        <p:nvPicPr>
          <p:cNvPr id="455" name="Shape 455"/>
          <p:cNvPicPr preferRelativeResize="0"/>
          <p:nvPr/>
        </p:nvPicPr>
        <p:blipFill>
          <a:blip r:embed="rId4">
            <a:alphaModFix/>
          </a:blip>
          <a:stretch>
            <a:fillRect/>
          </a:stretch>
        </p:blipFill>
        <p:spPr>
          <a:xfrm>
            <a:off x="1852600" y="4797825"/>
            <a:ext cx="5438775" cy="1181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Construtores</a:t>
            </a:r>
          </a:p>
        </p:txBody>
      </p:sp>
      <p:sp>
        <p:nvSpPr>
          <p:cNvPr id="461" name="Shape 461"/>
          <p:cNvSpPr txBox="1"/>
          <p:nvPr>
            <p:ph idx="1" type="body"/>
          </p:nvPr>
        </p:nvSpPr>
        <p:spPr>
          <a:xfrm>
            <a:off x="279575" y="1394900"/>
            <a:ext cx="8716500" cy="10614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Na criação de um objeto com o comando new, os argumentos passados devem ser compatíveis</a:t>
            </a:r>
          </a:p>
          <a:p>
            <a:pPr indent="0" lvl="0" marL="0" marR="0" rtl="0" algn="l">
              <a:lnSpc>
                <a:spcPct val="100000"/>
              </a:lnSpc>
              <a:spcBef>
                <a:spcPts val="0"/>
              </a:spcBef>
              <a:spcAft>
                <a:spcPts val="0"/>
              </a:spcAft>
              <a:buNone/>
            </a:pPr>
            <a:r>
              <a:rPr lang="pt-BR">
                <a:solidFill>
                  <a:schemeClr val="dk1"/>
                </a:solidFill>
              </a:rPr>
              <a:t>com a lista de parâmetros de algum construtor definido na classe que está sendo instanciada. Caso</a:t>
            </a:r>
          </a:p>
          <a:p>
            <a:pPr indent="0" lvl="0" marL="0" marR="0" rtl="0" algn="l">
              <a:lnSpc>
                <a:spcPct val="100000"/>
              </a:lnSpc>
              <a:spcBef>
                <a:spcPts val="0"/>
              </a:spcBef>
              <a:spcAft>
                <a:spcPts val="0"/>
              </a:spcAft>
              <a:buNone/>
            </a:pPr>
            <a:r>
              <a:rPr lang="pt-BR">
                <a:solidFill>
                  <a:schemeClr val="dk1"/>
                </a:solidFill>
              </a:rPr>
              <a:t>contrário, um erro de compilação ocorrerá para avisar o desenvolvedor dos valores obrigatórios que</a:t>
            </a:r>
          </a:p>
          <a:p>
            <a:pPr indent="0" lvl="0" marL="0" marR="0" rtl="0" algn="l">
              <a:lnSpc>
                <a:spcPct val="100000"/>
              </a:lnSpc>
              <a:spcBef>
                <a:spcPts val="0"/>
              </a:spcBef>
              <a:spcAft>
                <a:spcPts val="0"/>
              </a:spcAft>
              <a:buNone/>
            </a:pPr>
            <a:r>
              <a:rPr lang="pt-BR">
                <a:solidFill>
                  <a:schemeClr val="dk1"/>
                </a:solidFill>
              </a:rPr>
              <a:t>devem ser passados para criar um objeto.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62" name="Shape 462"/>
          <p:cNvPicPr preferRelativeResize="0"/>
          <p:nvPr/>
        </p:nvPicPr>
        <p:blipFill>
          <a:blip r:embed="rId3">
            <a:alphaModFix/>
          </a:blip>
          <a:stretch>
            <a:fillRect/>
          </a:stretch>
        </p:blipFill>
        <p:spPr>
          <a:xfrm>
            <a:off x="1852600" y="2456300"/>
            <a:ext cx="5438775" cy="790575"/>
          </a:xfrm>
          <a:prstGeom prst="rect">
            <a:avLst/>
          </a:prstGeom>
          <a:noFill/>
          <a:ln>
            <a:noFill/>
          </a:ln>
        </p:spPr>
      </p:pic>
      <p:sp>
        <p:nvSpPr>
          <p:cNvPr id="463" name="Shape 463"/>
          <p:cNvSpPr txBox="1"/>
          <p:nvPr>
            <p:ph idx="1" type="body"/>
          </p:nvPr>
        </p:nvSpPr>
        <p:spPr>
          <a:xfrm>
            <a:off x="349625" y="3544475"/>
            <a:ext cx="8716500" cy="15858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Toda vez que um objeto é criado, um construtor da classe correspondente deve ser chamado.</a:t>
            </a:r>
          </a:p>
          <a:p>
            <a:pPr indent="457200" lvl="0" marL="0" marR="0" rtl="0" algn="l">
              <a:lnSpc>
                <a:spcPct val="100000"/>
              </a:lnSpc>
              <a:spcBef>
                <a:spcPts val="0"/>
              </a:spcBef>
              <a:spcAft>
                <a:spcPts val="0"/>
              </a:spcAft>
              <a:buNone/>
            </a:pPr>
            <a:r>
              <a:rPr lang="pt-BR">
                <a:solidFill>
                  <a:schemeClr val="dk1"/>
                </a:solidFill>
              </a:rPr>
              <a:t>Mesmo quando nenhum construtor for definido explicitamente, há um construtor padrão que será inserido pelo próprio compilador. O construtor padrão não recebe parâmetros e será inserido sempre que o desenvolvedor não definir pelo menos um construtor explicitamente.</a:t>
            </a:r>
          </a:p>
          <a:p>
            <a:pPr indent="457200" lvl="0" marL="0" marR="0" rtl="0" algn="l">
              <a:lnSpc>
                <a:spcPct val="100000"/>
              </a:lnSpc>
              <a:spcBef>
                <a:spcPts val="0"/>
              </a:spcBef>
              <a:spcAft>
                <a:spcPts val="0"/>
              </a:spcAft>
              <a:buNone/>
            </a:pPr>
            <a:r>
              <a:rPr lang="pt-BR">
                <a:solidFill>
                  <a:schemeClr val="dk1"/>
                </a:solidFill>
              </a:rPr>
              <a:t>Portanto, para instanciar uma classe que não possui construtores definidos no código fonte, de-</a:t>
            </a:r>
          </a:p>
          <a:p>
            <a:pPr indent="0" lvl="0" marL="0" marR="0" rtl="0" algn="l">
              <a:lnSpc>
                <a:spcPct val="100000"/>
              </a:lnSpc>
              <a:spcBef>
                <a:spcPts val="0"/>
              </a:spcBef>
              <a:spcAft>
                <a:spcPts val="0"/>
              </a:spcAft>
              <a:buNone/>
            </a:pPr>
            <a:r>
              <a:rPr lang="pt-BR">
                <a:solidFill>
                  <a:schemeClr val="dk1"/>
                </a:solidFill>
              </a:rPr>
              <a:t>vemos utilizar o construtor padrão, já que este é inserido automaticamente pelo compilador.</a:t>
            </a:r>
          </a:p>
          <a:p>
            <a:pPr indent="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sp>
        <p:nvSpPr>
          <p:cNvPr id="464" name="Shape 464"/>
          <p:cNvSpPr txBox="1"/>
          <p:nvPr>
            <p:ph type="title"/>
          </p:nvPr>
        </p:nvSpPr>
        <p:spPr>
          <a:xfrm>
            <a:off x="349618" y="3253783"/>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Construtor Padrão</a:t>
            </a:r>
          </a:p>
        </p:txBody>
      </p:sp>
      <p:pic>
        <p:nvPicPr>
          <p:cNvPr id="465" name="Shape 465"/>
          <p:cNvPicPr preferRelativeResize="0"/>
          <p:nvPr/>
        </p:nvPicPr>
        <p:blipFill>
          <a:blip r:embed="rId4">
            <a:alphaModFix/>
          </a:blip>
          <a:stretch>
            <a:fillRect/>
          </a:stretch>
        </p:blipFill>
        <p:spPr>
          <a:xfrm>
            <a:off x="1918425" y="5130262"/>
            <a:ext cx="5438775" cy="561975"/>
          </a:xfrm>
          <a:prstGeom prst="rect">
            <a:avLst/>
          </a:prstGeom>
          <a:noFill/>
          <a:ln>
            <a:noFill/>
          </a:ln>
        </p:spPr>
      </p:pic>
      <p:pic>
        <p:nvPicPr>
          <p:cNvPr id="466" name="Shape 466"/>
          <p:cNvPicPr preferRelativeResize="0"/>
          <p:nvPr/>
        </p:nvPicPr>
        <p:blipFill>
          <a:blip r:embed="rId5">
            <a:alphaModFix/>
          </a:blip>
          <a:stretch>
            <a:fillRect/>
          </a:stretch>
        </p:blipFill>
        <p:spPr>
          <a:xfrm>
            <a:off x="1913662" y="5814562"/>
            <a:ext cx="5448300" cy="314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 name="Shape 470"/>
        <p:cNvGrpSpPr/>
        <p:nvPr/>
      </p:nvGrpSpPr>
      <p:grpSpPr>
        <a:xfrm>
          <a:off x="0" y="0"/>
          <a:ext cx="0" cy="0"/>
          <a:chOff x="0" y="0"/>
          <a:chExt cx="0" cy="0"/>
        </a:xfrm>
      </p:grpSpPr>
      <p:sp>
        <p:nvSpPr>
          <p:cNvPr id="471" name="Shape 471"/>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Referências como parâmetro</a:t>
            </a:r>
          </a:p>
        </p:txBody>
      </p:sp>
      <p:sp>
        <p:nvSpPr>
          <p:cNvPr id="472" name="Shape 472"/>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marL="0" marR="0" rtl="0" algn="l">
              <a:lnSpc>
                <a:spcPct val="100000"/>
              </a:lnSpc>
              <a:spcBef>
                <a:spcPts val="0"/>
              </a:spcBef>
              <a:spcAft>
                <a:spcPts val="0"/>
              </a:spcAft>
              <a:buNone/>
            </a:pPr>
            <a:r>
              <a:rPr lang="pt-BR">
                <a:solidFill>
                  <a:schemeClr val="dk1"/>
                </a:solidFill>
              </a:rPr>
              <a:t>Da mesma forma que podemos passar valores primitivos como parâmetro para um método ou</a:t>
            </a:r>
          </a:p>
          <a:p>
            <a:pPr indent="0" lvl="0" marL="0" marR="0" rtl="0" algn="l">
              <a:lnSpc>
                <a:spcPct val="100000"/>
              </a:lnSpc>
              <a:spcBef>
                <a:spcPts val="0"/>
              </a:spcBef>
              <a:spcAft>
                <a:spcPts val="0"/>
              </a:spcAft>
              <a:buNone/>
            </a:pPr>
            <a:r>
              <a:rPr lang="pt-BR">
                <a:solidFill>
                  <a:schemeClr val="dk1"/>
                </a:solidFill>
              </a:rPr>
              <a:t>construtor, também podemos passar valores não primitivos (referências).</a:t>
            </a:r>
          </a:p>
          <a:p>
            <a:pPr indent="457200" lvl="0" marL="0" marR="0" rtl="0" algn="l">
              <a:lnSpc>
                <a:spcPct val="100000"/>
              </a:lnSpc>
              <a:spcBef>
                <a:spcPts val="0"/>
              </a:spcBef>
              <a:spcAft>
                <a:spcPts val="0"/>
              </a:spcAft>
              <a:buNone/>
            </a:pPr>
            <a:r>
              <a:rPr lang="pt-BR">
                <a:solidFill>
                  <a:schemeClr val="dk1"/>
                </a:solidFill>
              </a:rPr>
              <a:t>Considere um método na classe Conta que implemente a lógica de transferência de valores entre</a:t>
            </a:r>
          </a:p>
          <a:p>
            <a:pPr indent="0" lvl="0" marL="0" marR="0" rtl="0" algn="l">
              <a:lnSpc>
                <a:spcPct val="100000"/>
              </a:lnSpc>
              <a:spcBef>
                <a:spcPts val="0"/>
              </a:spcBef>
              <a:spcAft>
                <a:spcPts val="0"/>
              </a:spcAft>
              <a:buNone/>
            </a:pPr>
            <a:r>
              <a:rPr lang="pt-BR">
                <a:solidFill>
                  <a:schemeClr val="dk1"/>
                </a:solidFill>
              </a:rPr>
              <a:t>contas. Esse método deve receber como argumento, além do valor a ser transferido, a referência da</a:t>
            </a:r>
          </a:p>
          <a:p>
            <a:pPr indent="0" lvl="0" marL="0" marR="0" rtl="0" algn="l">
              <a:lnSpc>
                <a:spcPct val="100000"/>
              </a:lnSpc>
              <a:spcBef>
                <a:spcPts val="0"/>
              </a:spcBef>
              <a:spcAft>
                <a:spcPts val="0"/>
              </a:spcAft>
              <a:buNone/>
            </a:pPr>
            <a:r>
              <a:rPr lang="pt-BR">
                <a:solidFill>
                  <a:schemeClr val="dk1"/>
                </a:solidFill>
              </a:rPr>
              <a:t>conta que receberá o dinheiro.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Na chamada do método Transfere(), devemos ter duas referências de contas: uma para chamar o método e outra para passar como parâmetro.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Quando a variável destino é passada como parâmetro, somente a referência armazenada nessa</a:t>
            </a:r>
          </a:p>
          <a:p>
            <a:pPr indent="0" lvl="0" marL="0" marR="0" rtl="0" algn="l">
              <a:lnSpc>
                <a:spcPct val="100000"/>
              </a:lnSpc>
              <a:spcBef>
                <a:spcPts val="0"/>
              </a:spcBef>
              <a:spcAft>
                <a:spcPts val="0"/>
              </a:spcAft>
              <a:buNone/>
            </a:pPr>
            <a:r>
              <a:rPr lang="pt-BR">
                <a:solidFill>
                  <a:schemeClr val="dk1"/>
                </a:solidFill>
              </a:rPr>
              <a:t>variável é enviada para o método Transfere() e não o objeto em si. Em outras palavras, somente o</a:t>
            </a:r>
          </a:p>
          <a:p>
            <a:pPr indent="0" lvl="0" marL="0" marR="0" rtl="0" algn="l">
              <a:lnSpc>
                <a:spcPct val="100000"/>
              </a:lnSpc>
              <a:spcBef>
                <a:spcPts val="0"/>
              </a:spcBef>
              <a:spcAft>
                <a:spcPts val="0"/>
              </a:spcAft>
              <a:buNone/>
            </a:pPr>
            <a:r>
              <a:rPr lang="pt-BR">
                <a:solidFill>
                  <a:schemeClr val="dk1"/>
                </a:solidFill>
              </a:rPr>
              <a:t>“endereço” para a conta que receberá o valor da transferência é enviado para o método Transfere().</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73" name="Shape 473"/>
          <p:cNvPicPr preferRelativeResize="0"/>
          <p:nvPr/>
        </p:nvPicPr>
        <p:blipFill>
          <a:blip r:embed="rId3">
            <a:alphaModFix/>
          </a:blip>
          <a:stretch>
            <a:fillRect/>
          </a:stretch>
        </p:blipFill>
        <p:spPr>
          <a:xfrm>
            <a:off x="1838325" y="2815775"/>
            <a:ext cx="5467350" cy="685800"/>
          </a:xfrm>
          <a:prstGeom prst="rect">
            <a:avLst/>
          </a:prstGeom>
          <a:noFill/>
          <a:ln>
            <a:noFill/>
          </a:ln>
        </p:spPr>
      </p:pic>
      <p:pic>
        <p:nvPicPr>
          <p:cNvPr id="474" name="Shape 474"/>
          <p:cNvPicPr preferRelativeResize="0"/>
          <p:nvPr/>
        </p:nvPicPr>
        <p:blipFill>
          <a:blip r:embed="rId4">
            <a:alphaModFix/>
          </a:blip>
          <a:stretch>
            <a:fillRect/>
          </a:stretch>
        </p:blipFill>
        <p:spPr>
          <a:xfrm>
            <a:off x="1852600" y="4048637"/>
            <a:ext cx="5438775" cy="8096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480" name="Shape 480"/>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Crie um novo Projeto tipo Console Application:</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81" name="Shape 481"/>
          <p:cNvPicPr preferRelativeResize="0"/>
          <p:nvPr/>
        </p:nvPicPr>
        <p:blipFill>
          <a:blip r:embed="rId3">
            <a:alphaModFix/>
          </a:blip>
          <a:stretch>
            <a:fillRect/>
          </a:stretch>
        </p:blipFill>
        <p:spPr>
          <a:xfrm>
            <a:off x="1419912" y="1911562"/>
            <a:ext cx="6179723" cy="37660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487" name="Shape 487"/>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Clique com o botão direito no projeto criado e depois em add e depois Class</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88" name="Shape 488"/>
          <p:cNvPicPr preferRelativeResize="0"/>
          <p:nvPr/>
        </p:nvPicPr>
        <p:blipFill>
          <a:blip r:embed="rId3">
            <a:alphaModFix/>
          </a:blip>
          <a:stretch>
            <a:fillRect/>
          </a:stretch>
        </p:blipFill>
        <p:spPr>
          <a:xfrm>
            <a:off x="1913600" y="1867273"/>
            <a:ext cx="4944425" cy="43324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sp>
        <p:nvSpPr>
          <p:cNvPr id="493" name="Shape 493"/>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494" name="Shape 494"/>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Na tela que aparece digite o nome da classe Cliente.cs</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495" name="Shape 495"/>
          <p:cNvPicPr preferRelativeResize="0"/>
          <p:nvPr/>
        </p:nvPicPr>
        <p:blipFill>
          <a:blip r:embed="rId3">
            <a:alphaModFix/>
          </a:blip>
          <a:stretch>
            <a:fillRect/>
          </a:stretch>
        </p:blipFill>
        <p:spPr>
          <a:xfrm>
            <a:off x="1014925" y="1879474"/>
            <a:ext cx="7114150" cy="43355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9" name="Shape 499"/>
        <p:cNvGrpSpPr/>
        <p:nvPr/>
      </p:nvGrpSpPr>
      <p:grpSpPr>
        <a:xfrm>
          <a:off x="0" y="0"/>
          <a:ext cx="0" cy="0"/>
          <a:chOff x="0" y="0"/>
          <a:chExt cx="0" cy="0"/>
        </a:xfrm>
      </p:grpSpPr>
      <p:sp>
        <p:nvSpPr>
          <p:cNvPr id="500" name="Shape 500"/>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01" name="Shape 501"/>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Agora crie três atributos na classe Cliente: codigo, nome e telefone. Conforme imagem abaixo:</a:t>
            </a: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Depois adicione um construtor que terá um parâmetro do código do cliente e vai carregar o atributo codigo. Conforme imagem abaixo;</a:t>
            </a:r>
          </a:p>
        </p:txBody>
      </p:sp>
      <p:pic>
        <p:nvPicPr>
          <p:cNvPr id="502" name="Shape 502"/>
          <p:cNvPicPr preferRelativeResize="0"/>
          <p:nvPr/>
        </p:nvPicPr>
        <p:blipFill>
          <a:blip r:embed="rId3">
            <a:alphaModFix/>
          </a:blip>
          <a:stretch>
            <a:fillRect/>
          </a:stretch>
        </p:blipFill>
        <p:spPr>
          <a:xfrm>
            <a:off x="840337" y="1898987"/>
            <a:ext cx="2162175" cy="1685925"/>
          </a:xfrm>
          <a:prstGeom prst="rect">
            <a:avLst/>
          </a:prstGeom>
          <a:noFill/>
          <a:ln>
            <a:noFill/>
          </a:ln>
        </p:spPr>
      </p:pic>
      <p:pic>
        <p:nvPicPr>
          <p:cNvPr id="503" name="Shape 503"/>
          <p:cNvPicPr preferRelativeResize="0"/>
          <p:nvPr/>
        </p:nvPicPr>
        <p:blipFill>
          <a:blip r:embed="rId4">
            <a:alphaModFix/>
          </a:blip>
          <a:stretch>
            <a:fillRect/>
          </a:stretch>
        </p:blipFill>
        <p:spPr>
          <a:xfrm>
            <a:off x="840350" y="4451425"/>
            <a:ext cx="3009900" cy="15811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09" name="Shape 509"/>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Na tela que aparece digite o nome da classe Conta.cs</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10" name="Shape 510"/>
          <p:cNvPicPr preferRelativeResize="0"/>
          <p:nvPr/>
        </p:nvPicPr>
        <p:blipFill>
          <a:blip r:embed="rId3">
            <a:alphaModFix/>
          </a:blip>
          <a:stretch>
            <a:fillRect/>
          </a:stretch>
        </p:blipFill>
        <p:spPr>
          <a:xfrm>
            <a:off x="1142487" y="1857799"/>
            <a:ext cx="6990674" cy="42602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sp>
        <p:nvSpPr>
          <p:cNvPr id="515" name="Shape 515"/>
          <p:cNvSpPr txBox="1"/>
          <p:nvPr>
            <p:ph type="title"/>
          </p:nvPr>
        </p:nvSpPr>
        <p:spPr>
          <a:xfrm>
            <a:off x="467543" y="9586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16" name="Shape 516"/>
          <p:cNvSpPr txBox="1"/>
          <p:nvPr>
            <p:ph idx="1" type="body"/>
          </p:nvPr>
        </p:nvSpPr>
        <p:spPr>
          <a:xfrm>
            <a:off x="279575" y="12425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Agora crie quatro atributos na classe Conta: numero, saldo, limite deixando um valor padrão de 100 e o ultimo atributo cliente. Conforme imagem abaixo:</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Depois adicione um construtor que terá dois parâmetros o número da conta que vai carregar o atributo numero e um cliente que vai carregar o atributo cliente. Conforme imagem abaixo;</a:t>
            </a:r>
          </a:p>
        </p:txBody>
      </p:sp>
      <p:pic>
        <p:nvPicPr>
          <p:cNvPr id="517" name="Shape 517"/>
          <p:cNvPicPr preferRelativeResize="0"/>
          <p:nvPr/>
        </p:nvPicPr>
        <p:blipFill>
          <a:blip r:embed="rId3">
            <a:alphaModFix/>
          </a:blip>
          <a:stretch>
            <a:fillRect/>
          </a:stretch>
        </p:blipFill>
        <p:spPr>
          <a:xfrm>
            <a:off x="848500" y="1855050"/>
            <a:ext cx="3105150" cy="2133600"/>
          </a:xfrm>
          <a:prstGeom prst="rect">
            <a:avLst/>
          </a:prstGeom>
          <a:noFill/>
          <a:ln>
            <a:noFill/>
          </a:ln>
        </p:spPr>
      </p:pic>
      <p:pic>
        <p:nvPicPr>
          <p:cNvPr id="518" name="Shape 518"/>
          <p:cNvPicPr preferRelativeResize="0"/>
          <p:nvPr/>
        </p:nvPicPr>
        <p:blipFill>
          <a:blip r:embed="rId4">
            <a:alphaModFix/>
          </a:blip>
          <a:stretch>
            <a:fillRect/>
          </a:stretch>
        </p:blipFill>
        <p:spPr>
          <a:xfrm>
            <a:off x="890125" y="4524987"/>
            <a:ext cx="3771900" cy="20478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sp>
        <p:nvSpPr>
          <p:cNvPr id="523" name="Shape 523"/>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24" name="Shape 524"/>
          <p:cNvSpPr txBox="1"/>
          <p:nvPr>
            <p:ph idx="1" type="body"/>
          </p:nvPr>
        </p:nvSpPr>
        <p:spPr>
          <a:xfrm>
            <a:off x="279575" y="12425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t>
            </a:r>
          </a:p>
          <a:p>
            <a:pPr indent="457200" lvl="0" rtl="0" algn="l">
              <a:spcBef>
                <a:spcPts val="0"/>
              </a:spcBef>
              <a:buNone/>
            </a:pPr>
            <a:r>
              <a:rPr lang="pt-BR">
                <a:solidFill>
                  <a:schemeClr val="dk1"/>
                </a:solidFill>
              </a:rPr>
              <a:t>Crie na classe Conta quatro métodos Sacar, Depositar, Transferir e SaldoAtual que terá um método de overload para contar saldo de outra conta, conforme imagem abaixo:</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25" name="Shape 525"/>
          <p:cNvPicPr preferRelativeResize="0"/>
          <p:nvPr/>
        </p:nvPicPr>
        <p:blipFill>
          <a:blip r:embed="rId3">
            <a:alphaModFix/>
          </a:blip>
          <a:stretch>
            <a:fillRect/>
          </a:stretch>
        </p:blipFill>
        <p:spPr>
          <a:xfrm>
            <a:off x="1055525" y="2089025"/>
            <a:ext cx="4194675" cy="415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HELLO WORD!</a:t>
            </a:r>
          </a:p>
        </p:txBody>
      </p:sp>
      <p:sp>
        <p:nvSpPr>
          <p:cNvPr id="74" name="Shape 74"/>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Aparecera a tela abaixo:</a:t>
            </a: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75" name="Shape 75"/>
          <p:cNvPicPr preferRelativeResize="0"/>
          <p:nvPr/>
        </p:nvPicPr>
        <p:blipFill rotWithShape="1">
          <a:blip r:embed="rId3">
            <a:alphaModFix/>
          </a:blip>
          <a:srcRect b="0" l="0" r="0" t="0"/>
          <a:stretch/>
        </p:blipFill>
        <p:spPr>
          <a:xfrm>
            <a:off x="768772" y="2211224"/>
            <a:ext cx="7619650" cy="382378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9" name="Shape 529"/>
        <p:cNvGrpSpPr/>
        <p:nvPr/>
      </p:nvGrpSpPr>
      <p:grpSpPr>
        <a:xfrm>
          <a:off x="0" y="0"/>
          <a:ext cx="0" cy="0"/>
          <a:chOff x="0" y="0"/>
          <a:chExt cx="0" cy="0"/>
        </a:xfrm>
      </p:grpSpPr>
      <p:sp>
        <p:nvSpPr>
          <p:cNvPr id="530" name="Shape 530"/>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31" name="Shape 531"/>
          <p:cNvSpPr txBox="1"/>
          <p:nvPr>
            <p:ph idx="1" type="body"/>
          </p:nvPr>
        </p:nvSpPr>
        <p:spPr>
          <a:xfrm>
            <a:off x="279575" y="12425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t>
            </a:r>
          </a:p>
          <a:p>
            <a:pPr indent="457200" lvl="0" rtl="0" algn="l">
              <a:spcBef>
                <a:spcPts val="0"/>
              </a:spcBef>
              <a:buNone/>
            </a:pPr>
            <a:r>
              <a:rPr lang="pt-BR">
                <a:solidFill>
                  <a:schemeClr val="dk1"/>
                </a:solidFill>
              </a:rPr>
              <a:t>Agora no Program.cs vamos alterar o método main para testar as nossas classes, conforme imagem abaixo</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32" name="Shape 532"/>
          <p:cNvPicPr preferRelativeResize="0"/>
          <p:nvPr/>
        </p:nvPicPr>
        <p:blipFill>
          <a:blip r:embed="rId3">
            <a:alphaModFix/>
          </a:blip>
          <a:stretch>
            <a:fillRect/>
          </a:stretch>
        </p:blipFill>
        <p:spPr>
          <a:xfrm>
            <a:off x="1050874" y="2162300"/>
            <a:ext cx="6689274" cy="39827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sp>
        <p:nvSpPr>
          <p:cNvPr id="537" name="Shape 537"/>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538" name="Shape 538"/>
          <p:cNvSpPr txBox="1"/>
          <p:nvPr>
            <p:ph idx="1" type="body"/>
          </p:nvPr>
        </p:nvSpPr>
        <p:spPr>
          <a:xfrm>
            <a:off x="279575" y="1242500"/>
            <a:ext cx="8716500" cy="4647000"/>
          </a:xfrm>
          <a:prstGeom prst="rect">
            <a:avLst/>
          </a:prstGeom>
          <a:noFill/>
          <a:ln>
            <a:noFill/>
          </a:ln>
        </p:spPr>
        <p:txBody>
          <a:bodyPr anchorCtr="0" anchor="t" bIns="45700" lIns="91425" rIns="91425" tIns="45700">
            <a:noAutofit/>
          </a:bodyPr>
          <a:lstStyle/>
          <a:p>
            <a:pPr lvl="0" rtl="0" algn="l">
              <a:spcBef>
                <a:spcPts val="0"/>
              </a:spcBef>
              <a:buNone/>
            </a:pPr>
            <a:r>
              <a:rPr lang="pt-BR">
                <a:solidFill>
                  <a:schemeClr val="dk1"/>
                </a:solidFill>
              </a:rPr>
              <a:t>	</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39" name="Shape 539"/>
          <p:cNvPicPr preferRelativeResize="0"/>
          <p:nvPr/>
        </p:nvPicPr>
        <p:blipFill>
          <a:blip r:embed="rId3">
            <a:alphaModFix/>
          </a:blip>
          <a:stretch>
            <a:fillRect/>
          </a:stretch>
        </p:blipFill>
        <p:spPr>
          <a:xfrm>
            <a:off x="1227362" y="1820822"/>
            <a:ext cx="6689274" cy="372779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ph type="title"/>
          </p:nvPr>
        </p:nvSpPr>
        <p:spPr>
          <a:xfrm>
            <a:off x="467550" y="1034902"/>
            <a:ext cx="5616600" cy="573000"/>
          </a:xfrm>
          <a:prstGeom prst="rect">
            <a:avLst/>
          </a:prstGeom>
          <a:noFill/>
          <a:ln>
            <a:noFill/>
          </a:ln>
        </p:spPr>
        <p:txBody>
          <a:bodyPr anchorCtr="0" anchor="ctr" bIns="45700" lIns="91425" rIns="91425" tIns="45700">
            <a:noAutofit/>
          </a:bodyPr>
          <a:lstStyle/>
          <a:p>
            <a:pPr lvl="0">
              <a:spcBef>
                <a:spcPts val="0"/>
              </a:spcBef>
              <a:buClr>
                <a:srgbClr val="00478E"/>
              </a:buClr>
              <a:buSzPct val="25000"/>
              <a:buFont typeface="Calibri"/>
              <a:buNone/>
            </a:pPr>
            <a:r>
              <a:rPr lang="pt-BR"/>
              <a:t>ATRIBUTOS E MÉTODOS DE CLASSE</a:t>
            </a:r>
          </a:p>
          <a:p>
            <a:pPr lvl="0" rtl="0">
              <a:spcBef>
                <a:spcPts val="0"/>
              </a:spcBef>
              <a:buClr>
                <a:srgbClr val="00478E"/>
              </a:buClr>
              <a:buSzPct val="25000"/>
              <a:buFont typeface="Calibri"/>
              <a:buNone/>
            </a:pPr>
            <a:r>
              <a:rPr lang="pt-BR"/>
              <a:t>Atributos Estáticos</a:t>
            </a:r>
          </a:p>
        </p:txBody>
      </p:sp>
      <p:sp>
        <p:nvSpPr>
          <p:cNvPr id="545" name="Shape 545"/>
          <p:cNvSpPr txBox="1"/>
          <p:nvPr>
            <p:ph idx="1" type="body"/>
          </p:nvPr>
        </p:nvSpPr>
        <p:spPr>
          <a:xfrm>
            <a:off x="279575" y="1607900"/>
            <a:ext cx="8716500" cy="45672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Num sistema bancário, provavelmente, criaríamos uma classe para especificar os objetos que</a:t>
            </a:r>
          </a:p>
          <a:p>
            <a:pPr indent="0" lvl="0" marL="0" rtl="0" algn="l">
              <a:spcBef>
                <a:spcPts val="0"/>
              </a:spcBef>
              <a:buNone/>
            </a:pPr>
            <a:r>
              <a:rPr lang="pt-BR">
                <a:solidFill>
                  <a:schemeClr val="dk1"/>
                </a:solidFill>
              </a:rPr>
              <a:t>representariam os funcionários do banco.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Suponha que o banco paga aos seus funcionários um valor padrão de vale refeição por dia tra-</a:t>
            </a:r>
          </a:p>
          <a:p>
            <a:pPr indent="0" lvl="0" marL="0" rtl="0" algn="l">
              <a:spcBef>
                <a:spcPts val="0"/>
              </a:spcBef>
              <a:buNone/>
            </a:pPr>
            <a:r>
              <a:rPr lang="pt-BR">
                <a:solidFill>
                  <a:schemeClr val="dk1"/>
                </a:solidFill>
              </a:rPr>
              <a:t>balhado. O sistema do banco precisa guardar esse valor. Poderíamos definir um atributo na classe</a:t>
            </a:r>
          </a:p>
          <a:p>
            <a:pPr indent="0" lvl="0" marL="0" rtl="0" algn="l">
              <a:spcBef>
                <a:spcPts val="0"/>
              </a:spcBef>
              <a:buNone/>
            </a:pPr>
            <a:r>
              <a:rPr lang="pt-BR">
                <a:solidFill>
                  <a:schemeClr val="dk1"/>
                </a:solidFill>
              </a:rPr>
              <a:t>Funcionario para tal propósito.</a:t>
            </a:r>
          </a:p>
          <a:p>
            <a:pPr indent="-69850" lvl="0" marL="0" rtl="0" algn="l">
              <a:spcBef>
                <a:spcPts val="0"/>
              </a:spcBef>
              <a:buClr>
                <a:schemeClr val="dk1"/>
              </a:buClr>
              <a:buSzPct val="68750"/>
              <a:buFont typeface="Arial"/>
              <a:buNone/>
            </a:pPr>
            <a:r>
              <a:t/>
            </a:r>
            <a:endParaRPr>
              <a:solidFill>
                <a:schemeClr val="dk1"/>
              </a:solidFill>
            </a:endParaRPr>
          </a:p>
          <a:p>
            <a:pPr indent="457200" lvl="0" rtl="0" algn="l">
              <a:spcBef>
                <a:spcPts val="0"/>
              </a:spcBef>
              <a:buNone/>
            </a:pPr>
            <a:r>
              <a:rPr lang="pt-BR">
                <a:solidFill>
                  <a:schemeClr val="dk1"/>
                </a:solidFill>
              </a:rPr>
              <a:t>	</a:t>
            </a:r>
          </a:p>
          <a:p>
            <a:pPr lvl="0" rtl="0" algn="l">
              <a:spcBef>
                <a:spcPts val="0"/>
              </a:spcBef>
              <a:buNone/>
            </a:pPr>
            <a:r>
              <a:t/>
            </a:r>
            <a:endParaRPr>
              <a:solidFill>
                <a:schemeClr val="dk1"/>
              </a:solidFill>
            </a:endParaRP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46" name="Shape 546"/>
          <p:cNvPicPr preferRelativeResize="0"/>
          <p:nvPr/>
        </p:nvPicPr>
        <p:blipFill>
          <a:blip r:embed="rId3">
            <a:alphaModFix/>
          </a:blip>
          <a:stretch>
            <a:fillRect/>
          </a:stretch>
        </p:blipFill>
        <p:spPr>
          <a:xfrm>
            <a:off x="1852600" y="2207412"/>
            <a:ext cx="5438775" cy="1304925"/>
          </a:xfrm>
          <a:prstGeom prst="rect">
            <a:avLst/>
          </a:prstGeom>
          <a:noFill/>
          <a:ln>
            <a:noFill/>
          </a:ln>
        </p:spPr>
      </p:pic>
      <p:pic>
        <p:nvPicPr>
          <p:cNvPr id="547" name="Shape 547"/>
          <p:cNvPicPr preferRelativeResize="0"/>
          <p:nvPr/>
        </p:nvPicPr>
        <p:blipFill>
          <a:blip r:embed="rId4">
            <a:alphaModFix/>
          </a:blip>
          <a:stretch>
            <a:fillRect/>
          </a:stretch>
        </p:blipFill>
        <p:spPr>
          <a:xfrm>
            <a:off x="1847850" y="4597800"/>
            <a:ext cx="5448300" cy="1428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1" name="Shape 551"/>
        <p:cNvGrpSpPr/>
        <p:nvPr/>
      </p:nvGrpSpPr>
      <p:grpSpPr>
        <a:xfrm>
          <a:off x="0" y="0"/>
          <a:ext cx="0" cy="0"/>
          <a:chOff x="0" y="0"/>
          <a:chExt cx="0" cy="0"/>
        </a:xfrm>
      </p:grpSpPr>
      <p:sp>
        <p:nvSpPr>
          <p:cNvPr id="552" name="Shape 552"/>
          <p:cNvSpPr txBox="1"/>
          <p:nvPr>
            <p:ph type="title"/>
          </p:nvPr>
        </p:nvSpPr>
        <p:spPr>
          <a:xfrm>
            <a:off x="467550" y="1034900"/>
            <a:ext cx="5616600" cy="4305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Atributos Estáticos</a:t>
            </a:r>
          </a:p>
        </p:txBody>
      </p:sp>
      <p:sp>
        <p:nvSpPr>
          <p:cNvPr id="553" name="Shape 553"/>
          <p:cNvSpPr txBox="1"/>
          <p:nvPr>
            <p:ph idx="1" type="body"/>
          </p:nvPr>
        </p:nvSpPr>
        <p:spPr>
          <a:xfrm>
            <a:off x="279575" y="1607900"/>
            <a:ext cx="8716500" cy="46809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O atributo valeRefeicaoDiario é de instância, ou seja, cada objeto criado a partir da classe Funcionario teria o seu próprio atributo valeRefeicaoDiario. Porém, não faz sentido ter esse valor repetido em todos os objetos, já que ele é único para todos os funcionários.</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Para que o atributo valeRefeicaoDiario não se repita em cada objeto da classe Funcionario,</a:t>
            </a:r>
          </a:p>
          <a:p>
            <a:pPr indent="0" lvl="0" marL="0" marR="0" rtl="0" algn="l">
              <a:lnSpc>
                <a:spcPct val="100000"/>
              </a:lnSpc>
              <a:spcBef>
                <a:spcPts val="0"/>
              </a:spcBef>
              <a:spcAft>
                <a:spcPts val="0"/>
              </a:spcAft>
              <a:buNone/>
            </a:pPr>
            <a:r>
              <a:rPr lang="pt-BR">
                <a:solidFill>
                  <a:schemeClr val="dk1"/>
                </a:solidFill>
              </a:rPr>
              <a:t>devemos torná-lo um atributo de classe ao invés de um atributo de instância. Para isso, devemos</a:t>
            </a:r>
          </a:p>
          <a:p>
            <a:pPr indent="0" lvl="0" marL="0" marR="0" rtl="0" algn="l">
              <a:lnSpc>
                <a:spcPct val="100000"/>
              </a:lnSpc>
              <a:spcBef>
                <a:spcPts val="0"/>
              </a:spcBef>
              <a:spcAft>
                <a:spcPts val="0"/>
              </a:spcAft>
              <a:buNone/>
            </a:pPr>
            <a:r>
              <a:rPr lang="pt-BR">
                <a:solidFill>
                  <a:schemeClr val="dk1"/>
                </a:solidFill>
              </a:rPr>
              <a:t>aplicar o modificador static na declaração do atributo.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Um atributo de classe deve ser acessado através do nome da classe na qual ele foi definido.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554" name="Shape 554"/>
          <p:cNvPicPr preferRelativeResize="0"/>
          <p:nvPr/>
        </p:nvPicPr>
        <p:blipFill>
          <a:blip r:embed="rId3">
            <a:alphaModFix/>
          </a:blip>
          <a:stretch>
            <a:fillRect/>
          </a:stretch>
        </p:blipFill>
        <p:spPr>
          <a:xfrm>
            <a:off x="2433637" y="2464462"/>
            <a:ext cx="4276725" cy="847725"/>
          </a:xfrm>
          <a:prstGeom prst="rect">
            <a:avLst/>
          </a:prstGeom>
          <a:noFill/>
          <a:ln>
            <a:noFill/>
          </a:ln>
        </p:spPr>
      </p:pic>
      <p:pic>
        <p:nvPicPr>
          <p:cNvPr id="555" name="Shape 555"/>
          <p:cNvPicPr preferRelativeResize="0"/>
          <p:nvPr/>
        </p:nvPicPr>
        <p:blipFill>
          <a:blip r:embed="rId4">
            <a:alphaModFix/>
          </a:blip>
          <a:stretch>
            <a:fillRect/>
          </a:stretch>
        </p:blipFill>
        <p:spPr>
          <a:xfrm>
            <a:off x="1847862" y="4170662"/>
            <a:ext cx="5448300" cy="1419225"/>
          </a:xfrm>
          <a:prstGeom prst="rect">
            <a:avLst/>
          </a:prstGeom>
          <a:noFill/>
          <a:ln>
            <a:noFill/>
          </a:ln>
        </p:spPr>
      </p:pic>
      <p:pic>
        <p:nvPicPr>
          <p:cNvPr id="556" name="Shape 556"/>
          <p:cNvPicPr preferRelativeResize="0"/>
          <p:nvPr/>
        </p:nvPicPr>
        <p:blipFill>
          <a:blip r:embed="rId5">
            <a:alphaModFix/>
          </a:blip>
          <a:stretch>
            <a:fillRect/>
          </a:stretch>
        </p:blipFill>
        <p:spPr>
          <a:xfrm>
            <a:off x="1857375" y="5923237"/>
            <a:ext cx="5429250" cy="2190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x="0" y="0"/>
          <a:ext cx="0" cy="0"/>
          <a:chOff x="0" y="0"/>
          <a:chExt cx="0" cy="0"/>
        </a:xfrm>
      </p:grpSpPr>
      <p:sp>
        <p:nvSpPr>
          <p:cNvPr id="561" name="Shape 561"/>
          <p:cNvSpPr txBox="1"/>
          <p:nvPr>
            <p:ph type="title"/>
          </p:nvPr>
        </p:nvSpPr>
        <p:spPr>
          <a:xfrm>
            <a:off x="467550" y="1034900"/>
            <a:ext cx="5616600" cy="4305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Atributos Estáticos</a:t>
            </a:r>
          </a:p>
        </p:txBody>
      </p:sp>
      <p:sp>
        <p:nvSpPr>
          <p:cNvPr id="562" name="Shape 562"/>
          <p:cNvSpPr txBox="1"/>
          <p:nvPr>
            <p:ph idx="1" type="body"/>
          </p:nvPr>
        </p:nvSpPr>
        <p:spPr>
          <a:xfrm>
            <a:off x="279575" y="3585500"/>
            <a:ext cx="8716500" cy="27033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Definimos métodos para implementar as lógicas que manipulam os valores dos atributos de ins-</a:t>
            </a:r>
          </a:p>
          <a:p>
            <a:pPr indent="0" lvl="0" marL="0" rtl="0" algn="l">
              <a:spcBef>
                <a:spcPts val="0"/>
              </a:spcBef>
              <a:buNone/>
            </a:pPr>
            <a:r>
              <a:rPr lang="pt-BR">
                <a:solidFill>
                  <a:schemeClr val="dk1"/>
                </a:solidFill>
              </a:rPr>
              <a:t>tância. Podemos fazer o mesmo para os atributos de classe.</a:t>
            </a:r>
          </a:p>
          <a:p>
            <a:pPr indent="457200" lvl="0" marL="0" rtl="0" algn="l">
              <a:spcBef>
                <a:spcPts val="0"/>
              </a:spcBef>
              <a:buNone/>
            </a:pPr>
            <a:r>
              <a:rPr lang="pt-BR">
                <a:solidFill>
                  <a:schemeClr val="dk1"/>
                </a:solidFill>
              </a:rPr>
              <a:t>Suponha que o banco tenha um procedimento para reajustar o valor do vale refeição baseado em</a:t>
            </a:r>
          </a:p>
          <a:p>
            <a:pPr indent="0" lvl="0" marL="0" rtl="0" algn="l">
              <a:spcBef>
                <a:spcPts val="0"/>
              </a:spcBef>
              <a:buNone/>
            </a:pPr>
            <a:r>
              <a:rPr lang="pt-BR">
                <a:solidFill>
                  <a:schemeClr val="dk1"/>
                </a:solidFill>
              </a:rPr>
              <a:t>uma taxa. Poderíamos definir um método na classe Funcionario para implementar esse reajuste.</a:t>
            </a:r>
          </a:p>
          <a:p>
            <a:pPr indent="0" lvl="0" marL="0" rtl="0" algn="l">
              <a:spcBef>
                <a:spcPts val="0"/>
              </a:spcBef>
              <a:buNone/>
            </a:pPr>
            <a:r>
              <a:t/>
            </a:r>
            <a:endParaRPr>
              <a:solidFill>
                <a:schemeClr val="dk1"/>
              </a:solidFill>
            </a:endParaRPr>
          </a:p>
        </p:txBody>
      </p:sp>
      <p:pic>
        <p:nvPicPr>
          <p:cNvPr id="563" name="Shape 563"/>
          <p:cNvPicPr preferRelativeResize="0"/>
          <p:nvPr/>
        </p:nvPicPr>
        <p:blipFill>
          <a:blip r:embed="rId3">
            <a:alphaModFix/>
          </a:blip>
          <a:stretch>
            <a:fillRect/>
          </a:stretch>
        </p:blipFill>
        <p:spPr>
          <a:xfrm>
            <a:off x="2133600" y="1465387"/>
            <a:ext cx="4876800" cy="1609725"/>
          </a:xfrm>
          <a:prstGeom prst="rect">
            <a:avLst/>
          </a:prstGeom>
          <a:noFill/>
          <a:ln>
            <a:noFill/>
          </a:ln>
        </p:spPr>
      </p:pic>
      <p:sp>
        <p:nvSpPr>
          <p:cNvPr id="564" name="Shape 564"/>
          <p:cNvSpPr txBox="1"/>
          <p:nvPr>
            <p:ph type="title"/>
          </p:nvPr>
        </p:nvSpPr>
        <p:spPr>
          <a:xfrm>
            <a:off x="467550" y="3075125"/>
            <a:ext cx="5616600" cy="4305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Estáticos</a:t>
            </a:r>
          </a:p>
        </p:txBody>
      </p:sp>
      <p:pic>
        <p:nvPicPr>
          <p:cNvPr id="565" name="Shape 565"/>
          <p:cNvPicPr preferRelativeResize="0"/>
          <p:nvPr/>
        </p:nvPicPr>
        <p:blipFill>
          <a:blip r:embed="rId4">
            <a:alphaModFix/>
          </a:blip>
          <a:stretch>
            <a:fillRect/>
          </a:stretch>
        </p:blipFill>
        <p:spPr>
          <a:xfrm>
            <a:off x="1913675" y="4992925"/>
            <a:ext cx="5448300" cy="571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 name="Shape 569"/>
        <p:cNvGrpSpPr/>
        <p:nvPr/>
      </p:nvGrpSpPr>
      <p:grpSpPr>
        <a:xfrm>
          <a:off x="0" y="0"/>
          <a:ext cx="0" cy="0"/>
          <a:chOff x="0" y="0"/>
          <a:chExt cx="0" cy="0"/>
        </a:xfrm>
      </p:grpSpPr>
      <p:sp>
        <p:nvSpPr>
          <p:cNvPr id="570" name="Shape 570"/>
          <p:cNvSpPr txBox="1"/>
          <p:nvPr>
            <p:ph type="title"/>
          </p:nvPr>
        </p:nvSpPr>
        <p:spPr>
          <a:xfrm>
            <a:off x="467550" y="1034900"/>
            <a:ext cx="5616600" cy="4305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Estáticos</a:t>
            </a:r>
          </a:p>
        </p:txBody>
      </p:sp>
      <p:sp>
        <p:nvSpPr>
          <p:cNvPr id="571" name="Shape 571"/>
          <p:cNvSpPr txBox="1"/>
          <p:nvPr>
            <p:ph idx="1" type="body"/>
          </p:nvPr>
        </p:nvSpPr>
        <p:spPr>
          <a:xfrm>
            <a:off x="279575" y="1465400"/>
            <a:ext cx="8716500" cy="48234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O método ReajustaValeRefeicaoDiario() é de instância. Consequentemente, ele deve ser chamado a partir da referência de um objeto da classe Funcionario.</a:t>
            </a:r>
          </a:p>
          <a:p>
            <a:pPr indent="457200" lvl="0" marL="0" rtl="0" algn="l">
              <a:spcBef>
                <a:spcPts val="0"/>
              </a:spcBef>
              <a:buNone/>
            </a:pPr>
            <a:r>
              <a:rPr lang="pt-BR">
                <a:solidFill>
                  <a:schemeClr val="dk1"/>
                </a:solidFill>
              </a:rPr>
              <a:t>Contudo, como o reajuste do valor do vale refeição não depende dos dados de um funcionário</a:t>
            </a:r>
          </a:p>
          <a:p>
            <a:pPr indent="0" lvl="0" marL="0" rtl="0" algn="l">
              <a:spcBef>
                <a:spcPts val="0"/>
              </a:spcBef>
              <a:buNone/>
            </a:pPr>
            <a:r>
              <a:rPr lang="pt-BR">
                <a:solidFill>
                  <a:schemeClr val="dk1"/>
                </a:solidFill>
              </a:rPr>
              <a:t>em particular, não faz sentido precisar de uma referência de um objeto da classe Funcionario para</a:t>
            </a:r>
          </a:p>
          <a:p>
            <a:pPr indent="0" lvl="0" marL="0" rtl="0" algn="l">
              <a:spcBef>
                <a:spcPts val="0"/>
              </a:spcBef>
              <a:buNone/>
            </a:pPr>
            <a:r>
              <a:rPr lang="pt-BR">
                <a:solidFill>
                  <a:schemeClr val="dk1"/>
                </a:solidFill>
              </a:rPr>
              <a:t>poder fazer esse reajuste.</a:t>
            </a:r>
          </a:p>
          <a:p>
            <a:pPr indent="457200" lvl="0" marL="0" rtl="0" algn="l">
              <a:spcBef>
                <a:spcPts val="0"/>
              </a:spcBef>
              <a:buNone/>
            </a:pPr>
            <a:r>
              <a:rPr lang="pt-BR">
                <a:solidFill>
                  <a:schemeClr val="dk1"/>
                </a:solidFill>
              </a:rPr>
              <a:t>Neste caso, poderíamos definir o ReajustaValeRefeicaoDiario() como método de classe ao</a:t>
            </a:r>
          </a:p>
          <a:p>
            <a:pPr indent="0" lvl="0" marL="0" rtl="0" algn="l">
              <a:spcBef>
                <a:spcPts val="0"/>
              </a:spcBef>
              <a:buNone/>
            </a:pPr>
            <a:r>
              <a:rPr lang="pt-BR">
                <a:solidFill>
                  <a:schemeClr val="dk1"/>
                </a:solidFill>
              </a:rPr>
              <a:t>invés de método de instância. Aplicando o modificador static nesse método, ele se tornará um</a:t>
            </a:r>
          </a:p>
          <a:p>
            <a:pPr indent="0" lvl="0" marL="0" rtl="0" algn="l">
              <a:spcBef>
                <a:spcPts val="0"/>
              </a:spcBef>
              <a:buNone/>
            </a:pPr>
            <a:r>
              <a:rPr lang="pt-BR">
                <a:solidFill>
                  <a:schemeClr val="dk1"/>
                </a:solidFill>
              </a:rPr>
              <a:t>método de classe. Dessa forma, o reajuste poderia ser executado independentemente da existência</a:t>
            </a:r>
          </a:p>
          <a:p>
            <a:pPr indent="0" lvl="0" marL="0" rtl="0" algn="l">
              <a:spcBef>
                <a:spcPts val="0"/>
              </a:spcBef>
              <a:buNone/>
            </a:pPr>
            <a:r>
              <a:rPr lang="pt-BR">
                <a:solidFill>
                  <a:schemeClr val="dk1"/>
                </a:solidFill>
              </a:rPr>
              <a:t>de objetos da classe Funcionario.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Um método de classe deve ser chamado através do nome da classe na qual ele foi definido.</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572" name="Shape 572"/>
          <p:cNvPicPr preferRelativeResize="0"/>
          <p:nvPr/>
        </p:nvPicPr>
        <p:blipFill>
          <a:blip r:embed="rId3">
            <a:alphaModFix/>
          </a:blip>
          <a:stretch>
            <a:fillRect/>
          </a:stretch>
        </p:blipFill>
        <p:spPr>
          <a:xfrm>
            <a:off x="1843075" y="3959612"/>
            <a:ext cx="5457825" cy="581025"/>
          </a:xfrm>
          <a:prstGeom prst="rect">
            <a:avLst/>
          </a:prstGeom>
          <a:noFill/>
          <a:ln>
            <a:noFill/>
          </a:ln>
        </p:spPr>
      </p:pic>
      <p:pic>
        <p:nvPicPr>
          <p:cNvPr id="573" name="Shape 573"/>
          <p:cNvPicPr preferRelativeResize="0"/>
          <p:nvPr/>
        </p:nvPicPr>
        <p:blipFill>
          <a:blip r:embed="rId4">
            <a:alphaModFix/>
          </a:blip>
          <a:stretch>
            <a:fillRect/>
          </a:stretch>
        </p:blipFill>
        <p:spPr>
          <a:xfrm>
            <a:off x="1847850" y="5420500"/>
            <a:ext cx="5448300" cy="228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7" name="Shape 577"/>
        <p:cNvGrpSpPr/>
        <p:nvPr/>
      </p:nvGrpSpPr>
      <p:grpSpPr>
        <a:xfrm>
          <a:off x="0" y="0"/>
          <a:ext cx="0" cy="0"/>
          <a:chOff x="0" y="0"/>
          <a:chExt cx="0" cy="0"/>
        </a:xfrm>
      </p:grpSpPr>
      <p:sp>
        <p:nvSpPr>
          <p:cNvPr id="578" name="Shape 578"/>
          <p:cNvSpPr txBox="1"/>
          <p:nvPr>
            <p:ph type="title"/>
          </p:nvPr>
        </p:nvSpPr>
        <p:spPr>
          <a:xfrm>
            <a:off x="467550" y="1034899"/>
            <a:ext cx="5616600" cy="644100"/>
          </a:xfrm>
          <a:prstGeom prst="rect">
            <a:avLst/>
          </a:prstGeom>
          <a:noFill/>
          <a:ln>
            <a:noFill/>
          </a:ln>
        </p:spPr>
        <p:txBody>
          <a:bodyPr anchorCtr="0" anchor="ctr" bIns="45700" lIns="91425" rIns="91425" tIns="45700">
            <a:noAutofit/>
          </a:bodyPr>
          <a:lstStyle/>
          <a:p>
            <a:pPr lvl="0">
              <a:spcBef>
                <a:spcPts val="0"/>
              </a:spcBef>
              <a:buClr>
                <a:srgbClr val="00478E"/>
              </a:buClr>
              <a:buSzPct val="25000"/>
              <a:buFont typeface="Calibri"/>
              <a:buNone/>
            </a:pPr>
            <a:r>
              <a:rPr lang="pt-BR"/>
              <a:t>ENCAPSULAMENTO</a:t>
            </a:r>
          </a:p>
          <a:p>
            <a:pPr lvl="0" rtl="0">
              <a:spcBef>
                <a:spcPts val="0"/>
              </a:spcBef>
              <a:buClr>
                <a:srgbClr val="00478E"/>
              </a:buClr>
              <a:buSzPct val="25000"/>
              <a:buFont typeface="Calibri"/>
              <a:buNone/>
            </a:pPr>
            <a:r>
              <a:rPr lang="pt-BR"/>
              <a:t>Atributos Privados</a:t>
            </a:r>
          </a:p>
        </p:txBody>
      </p:sp>
      <p:sp>
        <p:nvSpPr>
          <p:cNvPr id="579" name="Shape 579"/>
          <p:cNvSpPr txBox="1"/>
          <p:nvPr>
            <p:ph idx="1" type="body"/>
          </p:nvPr>
        </p:nvSpPr>
        <p:spPr>
          <a:xfrm>
            <a:off x="279575" y="1679000"/>
            <a:ext cx="8716500" cy="46098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No sistema do banco, cada objeto da classe Funcionario possui um atributo para guardar o sa-</a:t>
            </a:r>
          </a:p>
          <a:p>
            <a:pPr indent="0" lvl="0" marL="0" rtl="0" algn="l">
              <a:spcBef>
                <a:spcPts val="0"/>
              </a:spcBef>
              <a:buNone/>
            </a:pPr>
            <a:r>
              <a:rPr lang="pt-BR">
                <a:solidFill>
                  <a:schemeClr val="dk1"/>
                </a:solidFill>
              </a:rPr>
              <a:t>lário do funcionário que ele representa.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O atributo salario pode ser acessado ou modificado por código escrito por qualquer classe.</a:t>
            </a:r>
          </a:p>
          <a:p>
            <a:pPr indent="0" lvl="0" marL="0" rtl="0" algn="l">
              <a:spcBef>
                <a:spcPts val="0"/>
              </a:spcBef>
              <a:buNone/>
            </a:pPr>
            <a:r>
              <a:rPr lang="pt-BR">
                <a:solidFill>
                  <a:schemeClr val="dk1"/>
                </a:solidFill>
              </a:rPr>
              <a:t>Portanto, o controle do atributo salario é descentralizado.</a:t>
            </a:r>
          </a:p>
          <a:p>
            <a:pPr indent="0" lvl="0" marL="0" rtl="0" algn="l">
              <a:spcBef>
                <a:spcPts val="0"/>
              </a:spcBef>
              <a:buNone/>
            </a:pPr>
            <a:r>
              <a:rPr lang="pt-BR">
                <a:solidFill>
                  <a:schemeClr val="dk1"/>
                </a:solidFill>
              </a:rPr>
              <a:t>	</a:t>
            </a:r>
          </a:p>
          <a:p>
            <a:pPr indent="457200" lvl="0" marL="0" rtl="0" algn="l">
              <a:spcBef>
                <a:spcPts val="0"/>
              </a:spcBef>
              <a:buNone/>
            </a:pPr>
            <a:r>
              <a:rPr lang="pt-BR">
                <a:solidFill>
                  <a:schemeClr val="dk1"/>
                </a:solidFill>
              </a:rPr>
              <a:t>Para identificar algum erro relacionado a manipulação dos salários dos funcionários, é necessário verificar o código de todos os arquivos onde a classe Funcionario está definida. Quanto maior o número de arquivos, menos eficiente será a manutenção da aplicação.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Podemos obter um controle centralizado tornando o atributo salario privado e definindo métodos para implementar todas as lógicas que utilizam ou modificam o valor desse atributo. Em C#, se nenhum modificador de visibilidade for definido para um determinado atributo, esse atributo será considerado privado por padrão. Contudo, é uma boa prática deixar explícito no código que o atributo é privado, adicionando o modificador private.</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580" name="Shape 580"/>
          <p:cNvPicPr preferRelativeResize="0"/>
          <p:nvPr/>
        </p:nvPicPr>
        <p:blipFill>
          <a:blip r:embed="rId3">
            <a:alphaModFix/>
          </a:blip>
          <a:stretch>
            <a:fillRect/>
          </a:stretch>
        </p:blipFill>
        <p:spPr>
          <a:xfrm>
            <a:off x="1847850" y="2299012"/>
            <a:ext cx="5448300" cy="5810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sp>
        <p:nvSpPr>
          <p:cNvPr id="585" name="Shape 585"/>
          <p:cNvSpPr txBox="1"/>
          <p:nvPr>
            <p:ph type="title"/>
          </p:nvPr>
        </p:nvSpPr>
        <p:spPr>
          <a:xfrm>
            <a:off x="467550" y="1034899"/>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Atributos Privados</a:t>
            </a:r>
          </a:p>
        </p:txBody>
      </p:sp>
      <p:sp>
        <p:nvSpPr>
          <p:cNvPr id="586" name="Shape 586"/>
          <p:cNvSpPr txBox="1"/>
          <p:nvPr>
            <p:ph idx="1" type="body"/>
          </p:nvPr>
        </p:nvSpPr>
        <p:spPr>
          <a:xfrm>
            <a:off x="322250" y="3713550"/>
            <a:ext cx="8716500" cy="20061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Um atributo privado só pode ser acessado ou alterado por código escrito dentro da classe na qual ele foi definido. Se algum código fora da classe Funcionario tentar acessar ou alterar o valor do atributo privado salario, um erro de compilação será gerado. </a:t>
            </a:r>
          </a:p>
          <a:p>
            <a:pPr indent="457200" lvl="0" marL="0" rtl="0" algn="l">
              <a:spcBef>
                <a:spcPts val="0"/>
              </a:spcBef>
              <a:buNone/>
            </a:pPr>
            <a:r>
              <a:rPr lang="pt-BR">
                <a:solidFill>
                  <a:schemeClr val="dk1"/>
                </a:solidFill>
              </a:rPr>
              <a:t>Definir todos os atributos como privado e métodos para implementar as lógicas de acesso e alte-</a:t>
            </a:r>
          </a:p>
          <a:p>
            <a:pPr indent="0" lvl="0" marL="0" rtl="0" algn="l">
              <a:spcBef>
                <a:spcPts val="0"/>
              </a:spcBef>
              <a:buNone/>
            </a:pPr>
            <a:r>
              <a:rPr lang="pt-BR">
                <a:solidFill>
                  <a:schemeClr val="dk1"/>
                </a:solidFill>
              </a:rPr>
              <a:t>ração é quase uma regra da orientação a objetos. O intuito é ter sempre um controle centralizado do</a:t>
            </a:r>
          </a:p>
          <a:p>
            <a:pPr indent="0" lvl="0" marL="0" rtl="0" algn="l">
              <a:spcBef>
                <a:spcPts val="0"/>
              </a:spcBef>
              <a:buNone/>
            </a:pPr>
            <a:r>
              <a:rPr lang="pt-BR">
                <a:solidFill>
                  <a:schemeClr val="dk1"/>
                </a:solidFill>
              </a:rPr>
              <a:t>dados dos objetos para facilitar a manutenção do sistema e a detecção de erros.</a:t>
            </a:r>
          </a:p>
          <a:p>
            <a:pPr indent="0" lvl="0" marL="0" rtl="0" algn="l">
              <a:spcBef>
                <a:spcPts val="0"/>
              </a:spcBef>
              <a:buNone/>
            </a:pPr>
            <a:r>
              <a:t/>
            </a:r>
            <a:endParaRPr>
              <a:solidFill>
                <a:schemeClr val="dk1"/>
              </a:solidFill>
            </a:endParaRPr>
          </a:p>
        </p:txBody>
      </p:sp>
      <p:pic>
        <p:nvPicPr>
          <p:cNvPr id="587" name="Shape 587"/>
          <p:cNvPicPr preferRelativeResize="0"/>
          <p:nvPr/>
        </p:nvPicPr>
        <p:blipFill>
          <a:blip r:embed="rId3">
            <a:alphaModFix/>
          </a:blip>
          <a:stretch>
            <a:fillRect/>
          </a:stretch>
        </p:blipFill>
        <p:spPr>
          <a:xfrm>
            <a:off x="1828800" y="1935062"/>
            <a:ext cx="5486400" cy="11906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1" name="Shape 591"/>
        <p:cNvGrpSpPr/>
        <p:nvPr/>
      </p:nvGrpSpPr>
      <p:grpSpPr>
        <a:xfrm>
          <a:off x="0" y="0"/>
          <a:ext cx="0" cy="0"/>
          <a:chOff x="0" y="0"/>
          <a:chExt cx="0" cy="0"/>
        </a:xfrm>
      </p:grpSpPr>
      <p:sp>
        <p:nvSpPr>
          <p:cNvPr id="592" name="Shape 592"/>
          <p:cNvSpPr txBox="1"/>
          <p:nvPr>
            <p:ph type="title"/>
          </p:nvPr>
        </p:nvSpPr>
        <p:spPr>
          <a:xfrm>
            <a:off x="467550" y="1034899"/>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Privados</a:t>
            </a:r>
          </a:p>
        </p:txBody>
      </p:sp>
      <p:sp>
        <p:nvSpPr>
          <p:cNvPr id="593" name="Shape 593"/>
          <p:cNvSpPr txBox="1"/>
          <p:nvPr>
            <p:ph idx="1" type="body"/>
          </p:nvPr>
        </p:nvSpPr>
        <p:spPr>
          <a:xfrm>
            <a:off x="213750" y="1451300"/>
            <a:ext cx="8716500" cy="47379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O papel de alguns métodos pode ser o de auxiliar outros métodos da mesma classe. E muitas</a:t>
            </a:r>
          </a:p>
          <a:p>
            <a:pPr indent="0" lvl="0" marL="0" rtl="0" algn="l">
              <a:spcBef>
                <a:spcPts val="0"/>
              </a:spcBef>
              <a:buNone/>
            </a:pPr>
            <a:r>
              <a:rPr lang="pt-BR">
                <a:solidFill>
                  <a:schemeClr val="dk1"/>
                </a:solidFill>
              </a:rPr>
              <a:t>vezes, não é correto chamar esses métodos auxiliares de fora da sua classe diretamente.</a:t>
            </a:r>
          </a:p>
          <a:p>
            <a:pPr indent="0" lvl="0" marL="0" rtl="0" algn="l">
              <a:spcBef>
                <a:spcPts val="0"/>
              </a:spcBef>
              <a:buNone/>
            </a:pPr>
            <a:r>
              <a:rPr lang="pt-BR">
                <a:solidFill>
                  <a:schemeClr val="dk1"/>
                </a:solidFill>
              </a:rPr>
              <a:t>	No exemplo abaixo, o método DescontaTarifa() é um método auxiliar dos métodos Deposita()</a:t>
            </a:r>
          </a:p>
          <a:p>
            <a:pPr indent="0" lvl="0" marL="0" rtl="0" algn="l">
              <a:spcBef>
                <a:spcPts val="0"/>
              </a:spcBef>
              <a:buNone/>
            </a:pPr>
            <a:r>
              <a:rPr lang="pt-BR">
                <a:solidFill>
                  <a:schemeClr val="dk1"/>
                </a:solidFill>
              </a:rPr>
              <a:t>e Saca(). Além disso, ele não deve ser chamado diretamente, pois a tarifa só deve ser descontada quando ocorre um depósito ou um saque.</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594" name="Shape 594"/>
          <p:cNvPicPr preferRelativeResize="0"/>
          <p:nvPr/>
        </p:nvPicPr>
        <p:blipFill>
          <a:blip r:embed="rId3">
            <a:alphaModFix/>
          </a:blip>
          <a:stretch>
            <a:fillRect/>
          </a:stretch>
        </p:blipFill>
        <p:spPr>
          <a:xfrm>
            <a:off x="1852612" y="3077312"/>
            <a:ext cx="5438775" cy="26384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8" name="Shape 598"/>
        <p:cNvGrpSpPr/>
        <p:nvPr/>
      </p:nvGrpSpPr>
      <p:grpSpPr>
        <a:xfrm>
          <a:off x="0" y="0"/>
          <a:ext cx="0" cy="0"/>
          <a:chOff x="0" y="0"/>
          <a:chExt cx="0" cy="0"/>
        </a:xfrm>
      </p:grpSpPr>
      <p:sp>
        <p:nvSpPr>
          <p:cNvPr id="599" name="Shape 599"/>
          <p:cNvSpPr txBox="1"/>
          <p:nvPr>
            <p:ph idx="1" type="body"/>
          </p:nvPr>
        </p:nvSpPr>
        <p:spPr>
          <a:xfrm>
            <a:off x="213750" y="1788675"/>
            <a:ext cx="8716500" cy="4058400"/>
          </a:xfrm>
          <a:prstGeom prst="rect">
            <a:avLst/>
          </a:prstGeom>
          <a:noFill/>
          <a:ln>
            <a:noFill/>
          </a:ln>
        </p:spPr>
        <p:txBody>
          <a:bodyPr anchorCtr="0" anchor="t" bIns="45700" lIns="91425" rIns="91425" tIns="45700">
            <a:noAutofit/>
          </a:bodyPr>
          <a:lstStyle/>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Para garantir que métodos auxiliares não sejam chamados por código escrito fora da classe na qual eles foram definidos, podemos torná-los privados, acrescentando o modificador private.</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Qualquer chamada ao método DescontaTarifa() realizada fora da classe Conta gera um erro de</a:t>
            </a:r>
          </a:p>
          <a:p>
            <a:pPr indent="0" lvl="0" marL="0" rtl="0" algn="l">
              <a:spcBef>
                <a:spcPts val="0"/>
              </a:spcBef>
              <a:buNone/>
            </a:pPr>
            <a:r>
              <a:rPr lang="pt-BR">
                <a:solidFill>
                  <a:schemeClr val="dk1"/>
                </a:solidFill>
              </a:rPr>
              <a:t>compilação.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00" name="Shape 600"/>
          <p:cNvPicPr preferRelativeResize="0"/>
          <p:nvPr/>
        </p:nvPicPr>
        <p:blipFill>
          <a:blip r:embed="rId3">
            <a:alphaModFix/>
          </a:blip>
          <a:stretch>
            <a:fillRect/>
          </a:stretch>
        </p:blipFill>
        <p:spPr>
          <a:xfrm>
            <a:off x="1847850" y="2684800"/>
            <a:ext cx="5448300" cy="571500"/>
          </a:xfrm>
          <a:prstGeom prst="rect">
            <a:avLst/>
          </a:prstGeom>
          <a:noFill/>
          <a:ln>
            <a:noFill/>
          </a:ln>
        </p:spPr>
      </p:pic>
      <p:sp>
        <p:nvSpPr>
          <p:cNvPr id="601" name="Shape 601"/>
          <p:cNvSpPr txBox="1"/>
          <p:nvPr>
            <p:ph type="title"/>
          </p:nvPr>
        </p:nvSpPr>
        <p:spPr>
          <a:xfrm>
            <a:off x="619950" y="1187299"/>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Privados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HELLO WORD!</a:t>
            </a:r>
          </a:p>
        </p:txBody>
      </p:sp>
      <p:sp>
        <p:nvSpPr>
          <p:cNvPr id="81" name="Shape 81"/>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Digite o Código Abaixo dentro do Método main:</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Console.WriteLine("Hello Word!");</a:t>
            </a:r>
          </a:p>
          <a:p>
            <a:pPr indent="0" lvl="0" marL="0" marR="0" rtl="0" algn="just">
              <a:spcBef>
                <a:spcPts val="40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Console.ReadKey();</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82" name="Shape 82"/>
          <p:cNvPicPr preferRelativeResize="0"/>
          <p:nvPr/>
        </p:nvPicPr>
        <p:blipFill rotWithShape="1">
          <a:blip r:embed="rId3">
            <a:alphaModFix/>
          </a:blip>
          <a:srcRect b="0" l="0" r="0" t="0"/>
          <a:stretch/>
        </p:blipFill>
        <p:spPr>
          <a:xfrm>
            <a:off x="467549" y="3645024"/>
            <a:ext cx="4568700" cy="23763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5" name="Shape 605"/>
        <p:cNvGrpSpPr/>
        <p:nvPr/>
      </p:nvGrpSpPr>
      <p:grpSpPr>
        <a:xfrm>
          <a:off x="0" y="0"/>
          <a:ext cx="0" cy="0"/>
          <a:chOff x="0" y="0"/>
          <a:chExt cx="0" cy="0"/>
        </a:xfrm>
      </p:grpSpPr>
      <p:sp>
        <p:nvSpPr>
          <p:cNvPr id="606" name="Shape 606"/>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Métodos Públicos</a:t>
            </a:r>
          </a:p>
        </p:txBody>
      </p:sp>
      <p:sp>
        <p:nvSpPr>
          <p:cNvPr id="607" name="Shape 607"/>
          <p:cNvSpPr txBox="1"/>
          <p:nvPr>
            <p:ph idx="1" type="body"/>
          </p:nvPr>
        </p:nvSpPr>
        <p:spPr>
          <a:xfrm>
            <a:off x="213750" y="1535475"/>
            <a:ext cx="8716500" cy="29616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Os métodos que devem ser chamados a partir de qualquer parte do sistema devem possuir o</a:t>
            </a:r>
          </a:p>
          <a:p>
            <a:pPr indent="0" lvl="0" marL="0" rtl="0" algn="l">
              <a:spcBef>
                <a:spcPts val="0"/>
              </a:spcBef>
              <a:buNone/>
            </a:pPr>
            <a:r>
              <a:rPr lang="pt-BR">
                <a:solidFill>
                  <a:schemeClr val="dk1"/>
                </a:solidFill>
              </a:rPr>
              <a:t>modificador de visibilidade public.</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08" name="Shape 608"/>
          <p:cNvPicPr preferRelativeResize="0"/>
          <p:nvPr/>
        </p:nvPicPr>
        <p:blipFill>
          <a:blip r:embed="rId3">
            <a:alphaModFix/>
          </a:blip>
          <a:stretch>
            <a:fillRect/>
          </a:stretch>
        </p:blipFill>
        <p:spPr>
          <a:xfrm>
            <a:off x="1581712" y="2462537"/>
            <a:ext cx="5553075" cy="771525"/>
          </a:xfrm>
          <a:prstGeom prst="rect">
            <a:avLst/>
          </a:prstGeom>
          <a:noFill/>
          <a:ln>
            <a:noFill/>
          </a:ln>
        </p:spPr>
      </p:pic>
      <p:pic>
        <p:nvPicPr>
          <p:cNvPr id="609" name="Shape 609"/>
          <p:cNvPicPr preferRelativeResize="0"/>
          <p:nvPr/>
        </p:nvPicPr>
        <p:blipFill>
          <a:blip r:embed="rId4">
            <a:alphaModFix/>
          </a:blip>
          <a:stretch>
            <a:fillRect/>
          </a:stretch>
        </p:blipFill>
        <p:spPr>
          <a:xfrm>
            <a:off x="1548387" y="3257462"/>
            <a:ext cx="5467350" cy="1857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x="0" y="0"/>
          <a:ext cx="0" cy="0"/>
          <a:chOff x="0" y="0"/>
          <a:chExt cx="0" cy="0"/>
        </a:xfrm>
      </p:grpSpPr>
      <p:sp>
        <p:nvSpPr>
          <p:cNvPr id="614" name="Shape 614"/>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Implementação e Interface de Uso</a:t>
            </a:r>
          </a:p>
        </p:txBody>
      </p:sp>
      <p:sp>
        <p:nvSpPr>
          <p:cNvPr id="615" name="Shape 615"/>
          <p:cNvSpPr txBox="1"/>
          <p:nvPr>
            <p:ph idx="1" type="body"/>
          </p:nvPr>
        </p:nvSpPr>
        <p:spPr>
          <a:xfrm>
            <a:off x="213750" y="2218425"/>
            <a:ext cx="8716500" cy="29616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Dentro de um sistema orientado a objetos, cada objeto realiza um conjunto de tarefas de acordo</a:t>
            </a:r>
          </a:p>
          <a:p>
            <a:pPr indent="0" lvl="0" marL="0" rtl="0" algn="l">
              <a:spcBef>
                <a:spcPts val="0"/>
              </a:spcBef>
              <a:buNone/>
            </a:pPr>
            <a:r>
              <a:rPr lang="pt-BR">
                <a:solidFill>
                  <a:schemeClr val="dk1"/>
                </a:solidFill>
              </a:rPr>
              <a:t>com as suas responsabilidades. Por exemplo, os objetos da classe Conta realizam as operações de saque, depósito, transferência e geração de extrato.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Para descobrir o que um objeto pode fazer, basta olhar para as assinaturas dos métodos públi-</a:t>
            </a:r>
          </a:p>
          <a:p>
            <a:pPr indent="0" lvl="0" marL="0" rtl="0" algn="l">
              <a:spcBef>
                <a:spcPts val="0"/>
              </a:spcBef>
              <a:buNone/>
            </a:pPr>
            <a:r>
              <a:rPr lang="pt-BR">
                <a:solidFill>
                  <a:schemeClr val="dk1"/>
                </a:solidFill>
              </a:rPr>
              <a:t>cos definidos na classe desse objeto. A assinatura de um método é composta pelo seu nome e seus</a:t>
            </a:r>
          </a:p>
          <a:p>
            <a:pPr indent="0" lvl="0" marL="0" rtl="0" algn="l">
              <a:spcBef>
                <a:spcPts val="0"/>
              </a:spcBef>
              <a:buNone/>
            </a:pPr>
            <a:r>
              <a:rPr lang="pt-BR">
                <a:solidFill>
                  <a:schemeClr val="dk1"/>
                </a:solidFill>
              </a:rPr>
              <a:t>parâmetros. As assinaturas dos métodos públicos de um objeto formam a sua interface de uso.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Por outro lado, para descobrir como um objeto da classe Conta realiza as suas operações, deve-</a:t>
            </a:r>
          </a:p>
          <a:p>
            <a:pPr indent="0" lvl="0" marL="0" rtl="0" algn="l">
              <a:spcBef>
                <a:spcPts val="0"/>
              </a:spcBef>
              <a:buNone/>
            </a:pPr>
            <a:r>
              <a:rPr lang="pt-BR">
                <a:solidFill>
                  <a:schemeClr val="dk1"/>
                </a:solidFill>
              </a:rPr>
              <a:t>mos observar o corpo de cada um dos métodos dessa classe. Os corpos dos métodos constituem a</a:t>
            </a:r>
          </a:p>
          <a:p>
            <a:pPr indent="0" lvl="0" marL="0" rtl="0" algn="l">
              <a:spcBef>
                <a:spcPts val="0"/>
              </a:spcBef>
              <a:buNone/>
            </a:pPr>
            <a:r>
              <a:rPr lang="pt-BR">
                <a:solidFill>
                  <a:schemeClr val="dk1"/>
                </a:solidFill>
              </a:rPr>
              <a:t>implementação das operações dos objetos.</a:t>
            </a:r>
          </a:p>
          <a:p>
            <a:pPr indent="0" lvl="0" marL="0" rtl="0" algn="l">
              <a:spcBef>
                <a:spcPts val="0"/>
              </a:spcBef>
              <a:buNone/>
            </a:pPr>
            <a:r>
              <a:t/>
            </a:r>
            <a:endParaRPr>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Por quê encapsular?</a:t>
            </a:r>
          </a:p>
        </p:txBody>
      </p:sp>
      <p:sp>
        <p:nvSpPr>
          <p:cNvPr id="621" name="Shape 621"/>
          <p:cNvSpPr txBox="1"/>
          <p:nvPr>
            <p:ph idx="1" type="body"/>
          </p:nvPr>
        </p:nvSpPr>
        <p:spPr>
          <a:xfrm>
            <a:off x="213750" y="2218425"/>
            <a:ext cx="8716500" cy="29616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Uma das ideias mais importantes da orientação a objetos é o encapsulamento. Encapsular significa esconder a implementação dos objetos. O encapsulamento favorece principalmente dois aspectos de um sistema: a manutenção e o desenvolvimento.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 manutenção é favorecida pois, uma vez aplicado o encapsulamento, quando o funcionamento</a:t>
            </a:r>
          </a:p>
          <a:p>
            <a:pPr indent="0" lvl="0" marL="0" rtl="0" algn="l">
              <a:spcBef>
                <a:spcPts val="0"/>
              </a:spcBef>
              <a:buNone/>
            </a:pPr>
            <a:r>
              <a:rPr lang="pt-BR">
                <a:solidFill>
                  <a:schemeClr val="dk1"/>
                </a:solidFill>
              </a:rPr>
              <a:t>de um objeto deve ser alterado, em geral, basta modificar a classe do mesmo.</a:t>
            </a: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O desenvolvimento é favorecido pois, uma vez aplicado o encapsulamento, conseguimos determinar precisamente as responsabilidades de cada classe da aplicação.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Acessando ou modificando atributos</a:t>
            </a:r>
          </a:p>
        </p:txBody>
      </p:sp>
      <p:sp>
        <p:nvSpPr>
          <p:cNvPr id="627" name="Shape 627"/>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Aplicando a ideia do encapsulamento, os atributos deveriam ser todos privados. Consequente-</a:t>
            </a:r>
          </a:p>
          <a:p>
            <a:pPr indent="0" lvl="0" marL="0" rtl="0" algn="l">
              <a:spcBef>
                <a:spcPts val="0"/>
              </a:spcBef>
              <a:buNone/>
            </a:pPr>
            <a:r>
              <a:rPr lang="pt-BR">
                <a:solidFill>
                  <a:schemeClr val="dk1"/>
                </a:solidFill>
              </a:rPr>
              <a:t>mente, os atributos não podem ser acessados ou modificados por código escrito fora da classe na</a:t>
            </a:r>
          </a:p>
          <a:p>
            <a:pPr indent="0" lvl="0" marL="0" rtl="0" algn="l">
              <a:spcBef>
                <a:spcPts val="0"/>
              </a:spcBef>
              <a:buNone/>
            </a:pPr>
            <a:r>
              <a:rPr lang="pt-BR">
                <a:solidFill>
                  <a:schemeClr val="dk1"/>
                </a:solidFill>
              </a:rPr>
              <a:t>qual eles foram definidos.</a:t>
            </a: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Porém, muitas vezes, as informações armazenadas nos atributos precisam ser consultadas de qualquer lugar do sistema. Nesse caso, podemos disponibilizar métodos para consultar os valores dos atributos.</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Da mesma forma, eventualmente, é necessário modificar o valor de um atributo a partir de qual-</a:t>
            </a:r>
          </a:p>
          <a:p>
            <a:pPr indent="0" lvl="0" marL="0" rtl="0" algn="l">
              <a:spcBef>
                <a:spcPts val="0"/>
              </a:spcBef>
              <a:buNone/>
            </a:pPr>
            <a:r>
              <a:rPr lang="pt-BR">
                <a:solidFill>
                  <a:schemeClr val="dk1"/>
                </a:solidFill>
              </a:rPr>
              <a:t>quer lugar do sistema. Nesse caso, também poderíamos criar um método para essa tarefa.</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28" name="Shape 628"/>
          <p:cNvPicPr preferRelativeResize="0"/>
          <p:nvPr/>
        </p:nvPicPr>
        <p:blipFill>
          <a:blip r:embed="rId3">
            <a:alphaModFix/>
          </a:blip>
          <a:stretch>
            <a:fillRect/>
          </a:stretch>
        </p:blipFill>
        <p:spPr>
          <a:xfrm>
            <a:off x="1847850" y="3175162"/>
            <a:ext cx="5448300" cy="1190625"/>
          </a:xfrm>
          <a:prstGeom prst="rect">
            <a:avLst/>
          </a:prstGeom>
          <a:noFill/>
          <a:ln>
            <a:noFill/>
          </a:ln>
        </p:spPr>
      </p:pic>
      <p:pic>
        <p:nvPicPr>
          <p:cNvPr id="629" name="Shape 629"/>
          <p:cNvPicPr preferRelativeResize="0"/>
          <p:nvPr/>
        </p:nvPicPr>
        <p:blipFill>
          <a:blip r:embed="rId4">
            <a:alphaModFix/>
          </a:blip>
          <a:stretch>
            <a:fillRect/>
          </a:stretch>
        </p:blipFill>
        <p:spPr>
          <a:xfrm>
            <a:off x="1857375" y="5060475"/>
            <a:ext cx="5429250" cy="1143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Propriedades</a:t>
            </a:r>
          </a:p>
        </p:txBody>
      </p:sp>
      <p:sp>
        <p:nvSpPr>
          <p:cNvPr id="635" name="Shape 635"/>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 linguagem C# disponibiliza uma outra maneira para acessar os atributos: as propriedades.</a:t>
            </a:r>
          </a:p>
          <a:p>
            <a:pPr indent="0" lvl="0" marL="0" rtl="0" algn="l">
              <a:spcBef>
                <a:spcPts val="0"/>
              </a:spcBef>
              <a:buNone/>
            </a:pPr>
            <a:r>
              <a:rPr lang="pt-BR">
                <a:solidFill>
                  <a:schemeClr val="dk1"/>
                </a:solidFill>
              </a:rPr>
              <a:t>Uma propriedade, basicamente, agrupa os métodos de consulta e alteração dos atributos.</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rPr lang="pt-BR">
                <a:solidFill>
                  <a:schemeClr val="dk1"/>
                </a:solidFill>
              </a:rPr>
              <a:t>A sintaxe de utilização das propriedades é semelhante a de utilização dos atributos públicos.</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36" name="Shape 636"/>
          <p:cNvPicPr preferRelativeResize="0"/>
          <p:nvPr/>
        </p:nvPicPr>
        <p:blipFill>
          <a:blip r:embed="rId3">
            <a:alphaModFix/>
          </a:blip>
          <a:stretch>
            <a:fillRect/>
          </a:stretch>
        </p:blipFill>
        <p:spPr>
          <a:xfrm>
            <a:off x="1838325" y="2239387"/>
            <a:ext cx="5467350" cy="2047875"/>
          </a:xfrm>
          <a:prstGeom prst="rect">
            <a:avLst/>
          </a:prstGeom>
          <a:noFill/>
          <a:ln>
            <a:noFill/>
          </a:ln>
        </p:spPr>
      </p:pic>
      <p:pic>
        <p:nvPicPr>
          <p:cNvPr id="637" name="Shape 637"/>
          <p:cNvPicPr preferRelativeResize="0"/>
          <p:nvPr/>
        </p:nvPicPr>
        <p:blipFill>
          <a:blip r:embed="rId4">
            <a:alphaModFix/>
          </a:blip>
          <a:stretch>
            <a:fillRect/>
          </a:stretch>
        </p:blipFill>
        <p:spPr>
          <a:xfrm>
            <a:off x="1833550" y="5116687"/>
            <a:ext cx="5476875" cy="3524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Propriedades automáticas</a:t>
            </a:r>
          </a:p>
        </p:txBody>
      </p:sp>
      <p:sp>
        <p:nvSpPr>
          <p:cNvPr id="643" name="Shape 643"/>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Muitas vezes, a lógica das propriedades é trivial. Ou seja, queremos apenas realizar uma atribuição ou devolver um valor;</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Nesses casos, podemos aplicar o recurso de propriedades automáticas. O código fica mais simples e prático.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p:txBody>
      </p:sp>
      <p:pic>
        <p:nvPicPr>
          <p:cNvPr id="644" name="Shape 644"/>
          <p:cNvPicPr preferRelativeResize="0"/>
          <p:nvPr/>
        </p:nvPicPr>
        <p:blipFill>
          <a:blip r:embed="rId3">
            <a:alphaModFix/>
          </a:blip>
          <a:stretch>
            <a:fillRect/>
          </a:stretch>
        </p:blipFill>
        <p:spPr>
          <a:xfrm>
            <a:off x="1866900" y="2190750"/>
            <a:ext cx="5410200" cy="1104900"/>
          </a:xfrm>
          <a:prstGeom prst="rect">
            <a:avLst/>
          </a:prstGeom>
          <a:noFill/>
          <a:ln>
            <a:noFill/>
          </a:ln>
        </p:spPr>
      </p:pic>
      <p:pic>
        <p:nvPicPr>
          <p:cNvPr id="645" name="Shape 645"/>
          <p:cNvPicPr preferRelativeResize="0"/>
          <p:nvPr/>
        </p:nvPicPr>
        <p:blipFill>
          <a:blip r:embed="rId4">
            <a:alphaModFix/>
          </a:blip>
          <a:stretch>
            <a:fillRect/>
          </a:stretch>
        </p:blipFill>
        <p:spPr>
          <a:xfrm>
            <a:off x="1866900" y="3295637"/>
            <a:ext cx="5410200" cy="866775"/>
          </a:xfrm>
          <a:prstGeom prst="rect">
            <a:avLst/>
          </a:prstGeom>
          <a:noFill/>
          <a:ln>
            <a:noFill/>
          </a:ln>
        </p:spPr>
      </p:pic>
      <p:pic>
        <p:nvPicPr>
          <p:cNvPr id="646" name="Shape 646"/>
          <p:cNvPicPr preferRelativeResize="0"/>
          <p:nvPr/>
        </p:nvPicPr>
        <p:blipFill>
          <a:blip r:embed="rId5">
            <a:alphaModFix/>
          </a:blip>
          <a:stretch>
            <a:fillRect/>
          </a:stretch>
        </p:blipFill>
        <p:spPr>
          <a:xfrm>
            <a:off x="1847850" y="5101987"/>
            <a:ext cx="5448300" cy="5810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 name="Shape 650"/>
        <p:cNvGrpSpPr/>
        <p:nvPr/>
      </p:nvGrpSpPr>
      <p:grpSpPr>
        <a:xfrm>
          <a:off x="0" y="0"/>
          <a:ext cx="0" cy="0"/>
          <a:chOff x="0" y="0"/>
          <a:chExt cx="0" cy="0"/>
        </a:xfrm>
      </p:grpSpPr>
      <p:sp>
        <p:nvSpPr>
          <p:cNvPr id="651" name="Shape 651"/>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52" name="Shape 652"/>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Adicione uma nova classe no Projeto Banco	</a:t>
            </a:r>
          </a:p>
          <a:p>
            <a:pPr indent="0" lvl="0" marL="0" rtl="0" algn="l">
              <a:spcBef>
                <a:spcPts val="0"/>
              </a:spcBef>
              <a:buNone/>
            </a:pPr>
            <a:r>
              <a:t/>
            </a:r>
            <a:endParaRPr>
              <a:solidFill>
                <a:schemeClr val="dk1"/>
              </a:solidFill>
            </a:endParaRPr>
          </a:p>
        </p:txBody>
      </p:sp>
      <p:pic>
        <p:nvPicPr>
          <p:cNvPr id="653" name="Shape 653"/>
          <p:cNvPicPr preferRelativeResize="0"/>
          <p:nvPr/>
        </p:nvPicPr>
        <p:blipFill>
          <a:blip r:embed="rId3">
            <a:alphaModFix/>
          </a:blip>
          <a:stretch>
            <a:fillRect/>
          </a:stretch>
        </p:blipFill>
        <p:spPr>
          <a:xfrm>
            <a:off x="1913600" y="1867273"/>
            <a:ext cx="4944425" cy="43324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7" name="Shape 657"/>
        <p:cNvGrpSpPr/>
        <p:nvPr/>
      </p:nvGrpSpPr>
      <p:grpSpPr>
        <a:xfrm>
          <a:off x="0" y="0"/>
          <a:ext cx="0" cy="0"/>
          <a:chOff x="0" y="0"/>
          <a:chExt cx="0" cy="0"/>
        </a:xfrm>
      </p:grpSpPr>
      <p:sp>
        <p:nvSpPr>
          <p:cNvPr id="658" name="Shape 658"/>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59" name="Shape 659"/>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Digite o nome Funcionarios.cs</a:t>
            </a:r>
          </a:p>
          <a:p>
            <a:pPr indent="0" lvl="0" marL="0" rtl="0" algn="l">
              <a:spcBef>
                <a:spcPts val="0"/>
              </a:spcBef>
              <a:buNone/>
            </a:pPr>
            <a:r>
              <a:t/>
            </a:r>
            <a:endParaRPr>
              <a:solidFill>
                <a:schemeClr val="dk1"/>
              </a:solidFill>
            </a:endParaRPr>
          </a:p>
        </p:txBody>
      </p:sp>
      <p:pic>
        <p:nvPicPr>
          <p:cNvPr id="660" name="Shape 660"/>
          <p:cNvPicPr preferRelativeResize="0"/>
          <p:nvPr/>
        </p:nvPicPr>
        <p:blipFill>
          <a:blip r:embed="rId3">
            <a:alphaModFix/>
          </a:blip>
          <a:stretch>
            <a:fillRect/>
          </a:stretch>
        </p:blipFill>
        <p:spPr>
          <a:xfrm>
            <a:off x="1112237" y="1917000"/>
            <a:ext cx="6919524" cy="421694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4" name="Shape 664"/>
        <p:cNvGrpSpPr/>
        <p:nvPr/>
      </p:nvGrpSpPr>
      <p:grpSpPr>
        <a:xfrm>
          <a:off x="0" y="0"/>
          <a:ext cx="0" cy="0"/>
          <a:chOff x="0" y="0"/>
          <a:chExt cx="0" cy="0"/>
        </a:xfrm>
      </p:grpSpPr>
      <p:sp>
        <p:nvSpPr>
          <p:cNvPr id="665" name="Shape 665"/>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66" name="Shape 666"/>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Crie três atributos privados na classe Funcionarios, codigo, nome e salario e crie um atributo público valeRefeicao que vai ser estático, conforme imagem abaixo:</a:t>
            </a: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t/>
            </a:r>
            <a:endParaRPr>
              <a:solidFill>
                <a:schemeClr val="dk1"/>
              </a:solidFill>
            </a:endParaRPr>
          </a:p>
          <a:p>
            <a:pPr indent="0" lvl="0" marL="0" rtl="0" algn="l">
              <a:spcBef>
                <a:spcPts val="0"/>
              </a:spcBef>
              <a:buNone/>
            </a:pPr>
            <a:r>
              <a:rPr lang="pt-BR">
                <a:solidFill>
                  <a:schemeClr val="dk1"/>
                </a:solidFill>
              </a:rPr>
              <a:t>	Crie um construtor com um parametro para o código do funcionário conforme imagem abaixo:</a:t>
            </a:r>
          </a:p>
        </p:txBody>
      </p:sp>
      <p:pic>
        <p:nvPicPr>
          <p:cNvPr id="667" name="Shape 667"/>
          <p:cNvPicPr preferRelativeResize="0"/>
          <p:nvPr/>
        </p:nvPicPr>
        <p:blipFill>
          <a:blip r:embed="rId3">
            <a:alphaModFix/>
          </a:blip>
          <a:stretch>
            <a:fillRect/>
          </a:stretch>
        </p:blipFill>
        <p:spPr>
          <a:xfrm>
            <a:off x="3057525" y="2121375"/>
            <a:ext cx="3028950" cy="1619250"/>
          </a:xfrm>
          <a:prstGeom prst="rect">
            <a:avLst/>
          </a:prstGeom>
          <a:noFill/>
          <a:ln>
            <a:noFill/>
          </a:ln>
        </p:spPr>
      </p:pic>
      <p:pic>
        <p:nvPicPr>
          <p:cNvPr id="668" name="Shape 668"/>
          <p:cNvPicPr preferRelativeResize="0"/>
          <p:nvPr/>
        </p:nvPicPr>
        <p:blipFill>
          <a:blip r:embed="rId4">
            <a:alphaModFix/>
          </a:blip>
          <a:stretch>
            <a:fillRect/>
          </a:stretch>
        </p:blipFill>
        <p:spPr>
          <a:xfrm>
            <a:off x="3205150" y="4542137"/>
            <a:ext cx="2733675" cy="6762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74" name="Shape 674"/>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457200" lvl="0" marL="0" rtl="0" algn="l">
              <a:spcBef>
                <a:spcPts val="0"/>
              </a:spcBef>
              <a:buNone/>
            </a:pPr>
            <a:r>
              <a:rPr lang="pt-BR">
                <a:solidFill>
                  <a:schemeClr val="dk1"/>
                </a:solidFill>
              </a:rPr>
              <a:t>Agora crie 3 propriedades para cada atributo privado, conforme imagens a seguir:</a:t>
            </a: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a:p>
            <a:pPr indent="457200" lvl="0" marL="0" rtl="0" algn="l">
              <a:spcBef>
                <a:spcPts val="0"/>
              </a:spcBef>
              <a:buNone/>
            </a:pPr>
            <a:r>
              <a:t/>
            </a:r>
            <a:endParaRPr>
              <a:solidFill>
                <a:schemeClr val="dk1"/>
              </a:solidFill>
            </a:endParaRPr>
          </a:p>
        </p:txBody>
      </p:sp>
      <p:pic>
        <p:nvPicPr>
          <p:cNvPr id="675" name="Shape 675"/>
          <p:cNvPicPr preferRelativeResize="0"/>
          <p:nvPr/>
        </p:nvPicPr>
        <p:blipFill>
          <a:blip r:embed="rId3">
            <a:alphaModFix/>
          </a:blip>
          <a:stretch>
            <a:fillRect/>
          </a:stretch>
        </p:blipFill>
        <p:spPr>
          <a:xfrm>
            <a:off x="851025" y="2867025"/>
            <a:ext cx="1600200" cy="1123950"/>
          </a:xfrm>
          <a:prstGeom prst="rect">
            <a:avLst/>
          </a:prstGeom>
          <a:noFill/>
          <a:ln>
            <a:noFill/>
          </a:ln>
        </p:spPr>
      </p:pic>
      <p:pic>
        <p:nvPicPr>
          <p:cNvPr id="676" name="Shape 676"/>
          <p:cNvPicPr preferRelativeResize="0"/>
          <p:nvPr/>
        </p:nvPicPr>
        <p:blipFill>
          <a:blip r:embed="rId4">
            <a:alphaModFix/>
          </a:blip>
          <a:stretch>
            <a:fillRect/>
          </a:stretch>
        </p:blipFill>
        <p:spPr>
          <a:xfrm>
            <a:off x="3527050" y="2857487"/>
            <a:ext cx="1809750" cy="1762125"/>
          </a:xfrm>
          <a:prstGeom prst="rect">
            <a:avLst/>
          </a:prstGeom>
          <a:noFill/>
          <a:ln>
            <a:noFill/>
          </a:ln>
        </p:spPr>
      </p:pic>
      <p:pic>
        <p:nvPicPr>
          <p:cNvPr id="677" name="Shape 677"/>
          <p:cNvPicPr preferRelativeResize="0"/>
          <p:nvPr/>
        </p:nvPicPr>
        <p:blipFill>
          <a:blip r:embed="rId5">
            <a:alphaModFix/>
          </a:blip>
          <a:stretch>
            <a:fillRect/>
          </a:stretch>
        </p:blipFill>
        <p:spPr>
          <a:xfrm>
            <a:off x="6151162" y="2840775"/>
            <a:ext cx="1800225" cy="175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467543" y="1111095"/>
            <a:ext cx="5616623" cy="36004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MÉTODO MAIN</a:t>
            </a:r>
          </a:p>
        </p:txBody>
      </p:sp>
      <p:sp>
        <p:nvSpPr>
          <p:cNvPr id="88" name="Shape 88"/>
          <p:cNvSpPr txBox="1"/>
          <p:nvPr>
            <p:ph idx="1" type="body"/>
          </p:nvPr>
        </p:nvSpPr>
        <p:spPr>
          <a:xfrm>
            <a:off x="467543" y="1702908"/>
            <a:ext cx="8064896" cy="4318379"/>
          </a:xfrm>
          <a:prstGeom prst="rect">
            <a:avLst/>
          </a:prstGeom>
          <a:noFill/>
          <a:ln>
            <a:noFill/>
          </a:ln>
        </p:spPr>
        <p:txBody>
          <a:bodyPr anchorCtr="0" anchor="t" bIns="45700" lIns="91425" rIns="91425" tIns="45700">
            <a:noAutofit/>
          </a:bodyPr>
          <a:lstStyle/>
          <a:p>
            <a:pPr indent="0" lvl="0" marL="0" marR="0" rtl="0" algn="just">
              <a:spcBef>
                <a:spcPts val="0"/>
              </a:spcBef>
              <a:spcAft>
                <a:spcPts val="0"/>
              </a:spcAft>
              <a:buClr>
                <a:srgbClr val="7F7F7F"/>
              </a:buClr>
              <a:buSzPct val="25000"/>
              <a:buFont typeface="Arial"/>
              <a:buNone/>
            </a:pPr>
            <a:r>
              <a:rPr b="0" i="0" lang="pt-BR" sz="2000" u="none" cap="none" strike="noStrike">
                <a:solidFill>
                  <a:srgbClr val="7F7F7F"/>
                </a:solidFill>
                <a:latin typeface="Calibri"/>
                <a:ea typeface="Calibri"/>
                <a:cs typeface="Calibri"/>
                <a:sym typeface="Calibri"/>
              </a:rPr>
              <a:t>O método “main” é o ponto de partida de um programa Console do C#</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320"/>
              </a:spcBef>
              <a:spcAft>
                <a:spcPts val="0"/>
              </a:spcAft>
              <a:buClr>
                <a:srgbClr val="7F7F7F"/>
              </a:buClr>
              <a:buSzPct val="25000"/>
              <a:buFont typeface="Arial"/>
              <a:buNone/>
            </a:pPr>
            <a:r>
              <a:rPr b="0" i="0" lang="pt-BR" sz="1600" u="none" cap="none" strike="noStrike">
                <a:solidFill>
                  <a:srgbClr val="7F7F7F"/>
                </a:solidFill>
                <a:latin typeface="Calibri"/>
                <a:ea typeface="Calibri"/>
                <a:cs typeface="Calibri"/>
                <a:sym typeface="Calibri"/>
              </a:rPr>
              <a:t>O main tem que ser static e o seu tipo de retorno pode ser void ou int</a:t>
            </a:r>
          </a:p>
          <a:p>
            <a:pPr indent="0" lvl="0" marL="0" marR="0" rtl="0" algn="just">
              <a:spcBef>
                <a:spcPts val="320"/>
              </a:spcBef>
              <a:spcAft>
                <a:spcPts val="0"/>
              </a:spcAft>
              <a:buClr>
                <a:srgbClr val="7F7F7F"/>
              </a:buClr>
              <a:buSzPct val="25000"/>
              <a:buFont typeface="Arial"/>
              <a:buNone/>
            </a:pPr>
            <a:r>
              <a:rPr b="0" i="0" lang="pt-BR" sz="1600" u="none" cap="none" strike="noStrike">
                <a:solidFill>
                  <a:srgbClr val="7F7F7F"/>
                </a:solidFill>
                <a:latin typeface="Calibri"/>
                <a:ea typeface="Calibri"/>
                <a:cs typeface="Calibri"/>
                <a:sym typeface="Calibri"/>
              </a:rPr>
              <a:t>Algumas das possíveis variações da assinatura do método Main:</a:t>
            </a:r>
          </a:p>
          <a:p>
            <a:pPr indent="0" lvl="0" marL="0" marR="0" rtl="0" algn="just">
              <a:spcBef>
                <a:spcPts val="320"/>
              </a:spcBef>
              <a:spcAft>
                <a:spcPts val="0"/>
              </a:spcAft>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a:p>
            <a:pPr indent="0" lvl="0" marL="0" marR="0" rtl="0" algn="just">
              <a:spcBef>
                <a:spcPts val="320"/>
              </a:spcBef>
              <a:spcAft>
                <a:spcPts val="0"/>
              </a:spcAft>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a:p>
            <a:pPr indent="0" lvl="0" marL="0" marR="0" rtl="0" algn="just">
              <a:spcBef>
                <a:spcPts val="320"/>
              </a:spcBef>
              <a:spcAft>
                <a:spcPts val="0"/>
              </a:spcAft>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a:p>
            <a:pPr indent="0" lvl="0" marL="0" marR="0" rtl="0" algn="just">
              <a:spcBef>
                <a:spcPts val="320"/>
              </a:spcBef>
              <a:spcAft>
                <a:spcPts val="0"/>
              </a:spcAft>
              <a:buClr>
                <a:srgbClr val="7F7F7F"/>
              </a:buClr>
              <a:buSzPct val="25000"/>
              <a:buFont typeface="Arial"/>
              <a:buNone/>
            </a:pPr>
            <a:r>
              <a:rPr b="0" i="0" lang="pt-BR" sz="1600" u="none" cap="none" strike="noStrike">
                <a:solidFill>
                  <a:srgbClr val="7F7F7F"/>
                </a:solidFill>
                <a:latin typeface="Calibri"/>
                <a:ea typeface="Calibri"/>
                <a:cs typeface="Calibri"/>
                <a:sym typeface="Calibri"/>
              </a:rPr>
              <a:t>Os parâmetros do método Main são passados pela linha de comando e podem ser manipulados dentro do programa. O código abaixo imprime cada parâmetro recebido em uma linha diferente</a:t>
            </a:r>
          </a:p>
          <a:p>
            <a:pPr indent="0" lvl="0" marL="0" marR="0" rtl="0" algn="just">
              <a:spcBef>
                <a:spcPts val="400"/>
              </a:spcBef>
              <a:spcAft>
                <a:spcPts val="0"/>
              </a:spcAft>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a:p>
            <a:pPr indent="0" lvl="0" marL="0" marR="0" rtl="0" algn="just">
              <a:spcBef>
                <a:spcPts val="400"/>
              </a:spcBef>
              <a:buClr>
                <a:srgbClr val="7F7F7F"/>
              </a:buClr>
              <a:buSzPct val="25000"/>
              <a:buFont typeface="Arial"/>
              <a:buNone/>
            </a:pPr>
            <a:r>
              <a:t/>
            </a:r>
            <a:endParaRPr b="0" i="0" sz="2000" u="none" cap="none" strike="noStrike">
              <a:solidFill>
                <a:srgbClr val="7F7F7F"/>
              </a:solidFill>
              <a:latin typeface="Calibri"/>
              <a:ea typeface="Calibri"/>
              <a:cs typeface="Calibri"/>
              <a:sym typeface="Calibri"/>
            </a:endParaRPr>
          </a:p>
        </p:txBody>
      </p:sp>
      <p:pic>
        <p:nvPicPr>
          <p:cNvPr id="89" name="Shape 89"/>
          <p:cNvPicPr preferRelativeResize="0"/>
          <p:nvPr/>
        </p:nvPicPr>
        <p:blipFill rotWithShape="1">
          <a:blip r:embed="rId3">
            <a:alphaModFix/>
          </a:blip>
          <a:srcRect b="0" l="0" r="56398" t="0"/>
          <a:stretch/>
        </p:blipFill>
        <p:spPr>
          <a:xfrm>
            <a:off x="611555" y="3073450"/>
            <a:ext cx="3013200" cy="686100"/>
          </a:xfrm>
          <a:prstGeom prst="rect">
            <a:avLst/>
          </a:prstGeom>
          <a:noFill/>
          <a:ln>
            <a:noFill/>
          </a:ln>
        </p:spPr>
      </p:pic>
      <p:pic>
        <p:nvPicPr>
          <p:cNvPr id="90" name="Shape 90"/>
          <p:cNvPicPr preferRelativeResize="0"/>
          <p:nvPr/>
        </p:nvPicPr>
        <p:blipFill rotWithShape="1">
          <a:blip r:embed="rId4">
            <a:alphaModFix/>
          </a:blip>
          <a:srcRect b="0" l="0" r="0" t="0"/>
          <a:stretch/>
        </p:blipFill>
        <p:spPr>
          <a:xfrm>
            <a:off x="611560" y="4725144"/>
            <a:ext cx="6142501" cy="144016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1" name="Shape 681"/>
        <p:cNvGrpSpPr/>
        <p:nvPr/>
      </p:nvGrpSpPr>
      <p:grpSpPr>
        <a:xfrm>
          <a:off x="0" y="0"/>
          <a:ext cx="0" cy="0"/>
          <a:chOff x="0" y="0"/>
          <a:chExt cx="0" cy="0"/>
        </a:xfrm>
      </p:grpSpPr>
      <p:sp>
        <p:nvSpPr>
          <p:cNvPr id="682" name="Shape 682"/>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83" name="Shape 683"/>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Crie um método público AumentarSalario e um metodo privado SaldoAtual, conforme imagens abaixo:</a:t>
            </a:r>
          </a:p>
        </p:txBody>
      </p:sp>
      <p:pic>
        <p:nvPicPr>
          <p:cNvPr id="684" name="Shape 684"/>
          <p:cNvPicPr preferRelativeResize="0"/>
          <p:nvPr/>
        </p:nvPicPr>
        <p:blipFill>
          <a:blip r:embed="rId3">
            <a:alphaModFix/>
          </a:blip>
          <a:stretch>
            <a:fillRect/>
          </a:stretch>
        </p:blipFill>
        <p:spPr>
          <a:xfrm>
            <a:off x="3038437" y="2703137"/>
            <a:ext cx="3400425" cy="26955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 name="Shape 688"/>
        <p:cNvGrpSpPr/>
        <p:nvPr/>
      </p:nvGrpSpPr>
      <p:grpSpPr>
        <a:xfrm>
          <a:off x="0" y="0"/>
          <a:ext cx="0" cy="0"/>
          <a:chOff x="0" y="0"/>
          <a:chExt cx="0" cy="0"/>
        </a:xfrm>
      </p:grpSpPr>
      <p:sp>
        <p:nvSpPr>
          <p:cNvPr id="689" name="Shape 689"/>
          <p:cNvSpPr txBox="1"/>
          <p:nvPr>
            <p:ph type="title"/>
          </p:nvPr>
        </p:nvSpPr>
        <p:spPr>
          <a:xfrm>
            <a:off x="534575" y="1119074"/>
            <a:ext cx="5616600" cy="4164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690" name="Shape 690"/>
          <p:cNvSpPr txBox="1"/>
          <p:nvPr>
            <p:ph idx="1" type="body"/>
          </p:nvPr>
        </p:nvSpPr>
        <p:spPr>
          <a:xfrm>
            <a:off x="213750" y="1535475"/>
            <a:ext cx="8716500" cy="4668000"/>
          </a:xfrm>
          <a:prstGeom prst="rect">
            <a:avLst/>
          </a:prstGeom>
          <a:noFill/>
          <a:ln>
            <a:noFill/>
          </a:ln>
        </p:spPr>
        <p:txBody>
          <a:bodyPr anchorCtr="0" anchor="t" bIns="45700" lIns="91425" rIns="91425" tIns="45700">
            <a:noAutofit/>
          </a:bodyPr>
          <a:lstStyle/>
          <a:p>
            <a:pPr indent="0" lvl="0" marL="0" rtl="0" algn="l">
              <a:spcBef>
                <a:spcPts val="0"/>
              </a:spcBef>
              <a:buNone/>
            </a:pPr>
            <a:r>
              <a:rPr lang="pt-BR">
                <a:solidFill>
                  <a:schemeClr val="dk1"/>
                </a:solidFill>
              </a:rPr>
              <a:t>	Agora vamos no Program.cs e alterar o método main conforme codigo abaixo</a:t>
            </a:r>
          </a:p>
        </p:txBody>
      </p:sp>
      <p:pic>
        <p:nvPicPr>
          <p:cNvPr id="691" name="Shape 691"/>
          <p:cNvPicPr preferRelativeResize="0"/>
          <p:nvPr/>
        </p:nvPicPr>
        <p:blipFill>
          <a:blip r:embed="rId3">
            <a:alphaModFix/>
          </a:blip>
          <a:stretch>
            <a:fillRect/>
          </a:stretch>
        </p:blipFill>
        <p:spPr>
          <a:xfrm>
            <a:off x="557212" y="2032337"/>
            <a:ext cx="8029575" cy="39719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5" name="Shape 695"/>
        <p:cNvGrpSpPr/>
        <p:nvPr/>
      </p:nvGrpSpPr>
      <p:grpSpPr>
        <a:xfrm>
          <a:off x="0" y="0"/>
          <a:ext cx="0" cy="0"/>
          <a:chOff x="0" y="0"/>
          <a:chExt cx="0" cy="0"/>
        </a:xfrm>
      </p:grpSpPr>
      <p:sp>
        <p:nvSpPr>
          <p:cNvPr id="696" name="Shape 696"/>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Arrays</a:t>
            </a:r>
          </a:p>
        </p:txBody>
      </p:sp>
      <p:sp>
        <p:nvSpPr>
          <p:cNvPr id="697" name="Shape 697"/>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387350" lvl="0" rtl="0" algn="l">
              <a:spcBef>
                <a:spcPts val="0"/>
              </a:spcBef>
              <a:buClr>
                <a:schemeClr val="dk1"/>
              </a:buClr>
              <a:buSzPct val="68750"/>
              <a:buFont typeface="Arial"/>
              <a:buNone/>
            </a:pPr>
            <a:r>
              <a:rPr lang="pt-BR">
                <a:solidFill>
                  <a:schemeClr val="dk1"/>
                </a:solidFill>
              </a:rPr>
              <a:t>Suponha que o sistema do banco tenha que gerar listas com os números das contas de uma</a:t>
            </a:r>
          </a:p>
          <a:p>
            <a:pPr lvl="0" rtl="0" algn="l">
              <a:spcBef>
                <a:spcPts val="0"/>
              </a:spcBef>
              <a:buNone/>
            </a:pPr>
            <a:r>
              <a:rPr lang="pt-BR">
                <a:solidFill>
                  <a:schemeClr val="dk1"/>
                </a:solidFill>
              </a:rPr>
              <a:t>agência. Poderíamos declarar uma variável para cada número.</a:t>
            </a:r>
          </a:p>
          <a:p>
            <a:pPr lvl="0" rtl="0" algn="l">
              <a:spcBef>
                <a:spcPts val="0"/>
              </a:spcBef>
              <a:buClr>
                <a:schemeClr val="dk1"/>
              </a:buClr>
              <a:buSzPct val="68750"/>
              <a:buFont typeface="Arial"/>
              <a:buNone/>
            </a:pPr>
            <a:r>
              <a:t/>
            </a:r>
            <a:endParaRPr>
              <a:solidFill>
                <a:schemeClr val="dk1"/>
              </a:solidFill>
            </a:endParaRPr>
          </a:p>
          <a:p>
            <a:pPr lvl="0" rtl="0" algn="l">
              <a:spcBef>
                <a:spcPts val="0"/>
              </a:spcBef>
              <a:buNone/>
            </a:pPr>
            <a:r>
              <a:rPr lang="pt-BR">
                <a:solidFill>
                  <a:schemeClr val="dk1"/>
                </a:solidFill>
              </a:rPr>
              <a:t>	</a:t>
            </a:r>
          </a:p>
          <a:p>
            <a:pPr lvl="0" rtl="0" algn="l">
              <a:spcBef>
                <a:spcPts val="0"/>
              </a:spcBef>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rPr lang="pt-BR">
                <a:solidFill>
                  <a:schemeClr val="dk1"/>
                </a:solidFill>
              </a:rPr>
              <a:t>Contudo, não seria uma abordagem prática, pois uma agência pode ter uma quantidade muito</a:t>
            </a:r>
          </a:p>
          <a:p>
            <a:pPr indent="0" lvl="0" marL="0" marR="0" rtl="0" algn="l">
              <a:lnSpc>
                <a:spcPct val="100000"/>
              </a:lnSpc>
              <a:spcBef>
                <a:spcPts val="0"/>
              </a:spcBef>
              <a:spcAft>
                <a:spcPts val="0"/>
              </a:spcAft>
              <a:buNone/>
            </a:pPr>
            <a:r>
              <a:rPr lang="pt-BR">
                <a:solidFill>
                  <a:schemeClr val="dk1"/>
                </a:solidFill>
              </a:rPr>
              <a:t>grande de contas. Além disso, novas contas podem ser abertas todos os dias. Isso implicaria em</a:t>
            </a:r>
          </a:p>
          <a:p>
            <a:pPr indent="0" lvl="0" marL="0" marR="0" rtl="0" algn="l">
              <a:lnSpc>
                <a:spcPct val="100000"/>
              </a:lnSpc>
              <a:spcBef>
                <a:spcPts val="0"/>
              </a:spcBef>
              <a:spcAft>
                <a:spcPts val="0"/>
              </a:spcAft>
              <a:buNone/>
            </a:pPr>
            <a:r>
              <a:rPr lang="pt-BR">
                <a:solidFill>
                  <a:schemeClr val="dk1"/>
                </a:solidFill>
              </a:rPr>
              <a:t>alterações constantes no código fonte.</a:t>
            </a:r>
          </a:p>
          <a:p>
            <a:pPr indent="457200" lvl="0" marL="0" marR="0" rtl="0" algn="l">
              <a:lnSpc>
                <a:spcPct val="100000"/>
              </a:lnSpc>
              <a:spcBef>
                <a:spcPts val="0"/>
              </a:spcBef>
              <a:spcAft>
                <a:spcPts val="0"/>
              </a:spcAft>
              <a:buNone/>
            </a:pPr>
            <a:r>
              <a:rPr lang="pt-BR">
                <a:solidFill>
                  <a:schemeClr val="dk1"/>
                </a:solidFill>
              </a:rPr>
              <a:t>Quando desejamos armazenar uma grande quantidade de valores de um determinado tipo, po-</a:t>
            </a:r>
          </a:p>
          <a:p>
            <a:pPr indent="0" lvl="0" marL="0" marR="0" rtl="0" algn="l">
              <a:lnSpc>
                <a:spcPct val="100000"/>
              </a:lnSpc>
              <a:spcBef>
                <a:spcPts val="0"/>
              </a:spcBef>
              <a:spcAft>
                <a:spcPts val="0"/>
              </a:spcAft>
              <a:buNone/>
            </a:pPr>
            <a:r>
              <a:rPr lang="pt-BR">
                <a:solidFill>
                  <a:schemeClr val="dk1"/>
                </a:solidFill>
              </a:rPr>
              <a:t>demos utilizar arrays. Um array é um objeto que pode armazenar muitos valores de um determinado</a:t>
            </a:r>
          </a:p>
          <a:p>
            <a:pPr indent="0" lvl="0" marL="0" marR="0" rtl="0" algn="l">
              <a:lnSpc>
                <a:spcPct val="100000"/>
              </a:lnSpc>
              <a:spcBef>
                <a:spcPts val="0"/>
              </a:spcBef>
              <a:spcAft>
                <a:spcPts val="0"/>
              </a:spcAft>
              <a:buNone/>
            </a:pPr>
            <a:r>
              <a:rPr lang="pt-BR">
                <a:solidFill>
                  <a:schemeClr val="dk1"/>
                </a:solidFill>
              </a:rPr>
              <a:t>tipo.</a:t>
            </a:r>
          </a:p>
          <a:p>
            <a:pPr indent="457200" lvl="0" marL="0" marR="0" rtl="0" algn="l">
              <a:lnSpc>
                <a:spcPct val="100000"/>
              </a:lnSpc>
              <a:spcBef>
                <a:spcPts val="0"/>
              </a:spcBef>
              <a:spcAft>
                <a:spcPts val="0"/>
              </a:spcAft>
              <a:buNone/>
            </a:pPr>
            <a:r>
              <a:rPr lang="pt-BR">
                <a:solidFill>
                  <a:schemeClr val="dk1"/>
                </a:solidFill>
              </a:rPr>
              <a:t>Podemos imaginar um array como sendo um armário com um determinado número de gavetas.</a:t>
            </a:r>
          </a:p>
          <a:p>
            <a:pPr indent="0" lvl="0" marL="0" marR="0" rtl="0" algn="l">
              <a:lnSpc>
                <a:spcPct val="100000"/>
              </a:lnSpc>
              <a:spcBef>
                <a:spcPts val="0"/>
              </a:spcBef>
              <a:spcAft>
                <a:spcPts val="0"/>
              </a:spcAft>
              <a:buNone/>
            </a:pPr>
            <a:r>
              <a:rPr lang="pt-BR">
                <a:solidFill>
                  <a:schemeClr val="dk1"/>
                </a:solidFill>
              </a:rPr>
              <a:t>E cada gaveta possui um rótulo com um número de identificação.</a:t>
            </a: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a:p>
            <a:pPr indent="457200" lvl="0" marL="0" marR="0" rtl="0" algn="l">
              <a:lnSpc>
                <a:spcPct val="100000"/>
              </a:lnSpc>
              <a:spcBef>
                <a:spcPts val="0"/>
              </a:spcBef>
              <a:spcAft>
                <a:spcPts val="0"/>
              </a:spcAft>
              <a:buNone/>
            </a:pPr>
            <a:r>
              <a:t/>
            </a:r>
            <a:endParaRPr>
              <a:solidFill>
                <a:schemeClr val="dk1"/>
              </a:solidFill>
            </a:endParaRPr>
          </a:p>
        </p:txBody>
      </p:sp>
      <p:pic>
        <p:nvPicPr>
          <p:cNvPr id="698" name="Shape 698"/>
          <p:cNvPicPr preferRelativeResize="0"/>
          <p:nvPr/>
        </p:nvPicPr>
        <p:blipFill>
          <a:blip r:embed="rId3">
            <a:alphaModFix/>
          </a:blip>
          <a:stretch>
            <a:fillRect/>
          </a:stretch>
        </p:blipFill>
        <p:spPr>
          <a:xfrm>
            <a:off x="1847850" y="2446075"/>
            <a:ext cx="5448300" cy="571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2" name="Shape 702"/>
        <p:cNvGrpSpPr/>
        <p:nvPr/>
      </p:nvGrpSpPr>
      <p:grpSpPr>
        <a:xfrm>
          <a:off x="0" y="0"/>
          <a:ext cx="0" cy="0"/>
          <a:chOff x="0" y="0"/>
          <a:chExt cx="0" cy="0"/>
        </a:xfrm>
      </p:grpSpPr>
      <p:sp>
        <p:nvSpPr>
          <p:cNvPr id="703" name="Shape 703"/>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Arrays</a:t>
            </a:r>
          </a:p>
        </p:txBody>
      </p:sp>
      <p:sp>
        <p:nvSpPr>
          <p:cNvPr id="704" name="Shape 704"/>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t/>
            </a:r>
            <a:endParaRPr>
              <a:solidFill>
                <a:schemeClr val="dk1"/>
              </a:solidFill>
            </a:endParaRPr>
          </a:p>
          <a:p>
            <a:pPr lvl="0">
              <a:spcBef>
                <a:spcPts val="0"/>
              </a:spcBef>
              <a:buNone/>
            </a:pPr>
            <a:r>
              <a:rPr lang="pt-BR">
                <a:solidFill>
                  <a:schemeClr val="dk1"/>
                </a:solidFill>
              </a:rPr>
              <a:t>Em C#, os arrays são criados através do comando new.</a:t>
            </a:r>
          </a:p>
          <a:p>
            <a:pPr lvl="0">
              <a:spcBef>
                <a:spcPts val="0"/>
              </a:spcBef>
              <a:buNone/>
            </a:pPr>
            <a:r>
              <a:t/>
            </a:r>
            <a:endParaRPr>
              <a:solidFill>
                <a:schemeClr val="dk1"/>
              </a:solidFill>
            </a:endParaRPr>
          </a:p>
          <a:p>
            <a:pPr lvl="0">
              <a:spcBef>
                <a:spcPts val="0"/>
              </a:spcBef>
              <a:buNone/>
            </a:pPr>
            <a:r>
              <a:t/>
            </a:r>
            <a:endParaRPr>
              <a:solidFill>
                <a:schemeClr val="dk1"/>
              </a:solidFill>
            </a:endParaRPr>
          </a:p>
          <a:p>
            <a:pPr indent="387350" lvl="0">
              <a:spcBef>
                <a:spcPts val="0"/>
              </a:spcBef>
              <a:buClr>
                <a:schemeClr val="dk1"/>
              </a:buClr>
              <a:buSzPct val="68750"/>
              <a:buFont typeface="Arial"/>
              <a:buNone/>
            </a:pPr>
            <a:r>
              <a:rPr lang="pt-BR">
                <a:solidFill>
                  <a:schemeClr val="dk1"/>
                </a:solidFill>
              </a:rPr>
              <a:t>A variável numeros armazena a referência de um array criado na memória do computador através</a:t>
            </a:r>
          </a:p>
          <a:p>
            <a:pPr lvl="0">
              <a:spcBef>
                <a:spcPts val="0"/>
              </a:spcBef>
              <a:buClr>
                <a:schemeClr val="dk1"/>
              </a:buClr>
              <a:buSzPct val="68750"/>
              <a:buFont typeface="Arial"/>
              <a:buNone/>
            </a:pPr>
            <a:r>
              <a:rPr lang="pt-BR">
                <a:solidFill>
                  <a:schemeClr val="dk1"/>
                </a:solidFill>
              </a:rPr>
              <a:t>do comando new. Na memória, o espaço ocupado por esse array está dividido em 100 “pedaços” iguais numerados de 0 até 99. Cada “pedaço” pode armazenar um valor do tipo int.</a:t>
            </a:r>
          </a:p>
          <a:p>
            <a:pPr lvl="0" rtl="0">
              <a:spcBef>
                <a:spcPts val="0"/>
              </a:spcBef>
              <a:buNone/>
            </a:pPr>
            <a:r>
              <a:t/>
            </a:r>
            <a:endParaRPr>
              <a:solidFill>
                <a:schemeClr val="dk1"/>
              </a:solidFill>
            </a:endParaRPr>
          </a:p>
        </p:txBody>
      </p:sp>
      <p:pic>
        <p:nvPicPr>
          <p:cNvPr id="705" name="Shape 705"/>
          <p:cNvPicPr preferRelativeResize="0"/>
          <p:nvPr/>
        </p:nvPicPr>
        <p:blipFill>
          <a:blip r:embed="rId3">
            <a:alphaModFix/>
          </a:blip>
          <a:stretch>
            <a:fillRect/>
          </a:stretch>
        </p:blipFill>
        <p:spPr>
          <a:xfrm>
            <a:off x="3314700" y="1085962"/>
            <a:ext cx="2514600" cy="2466975"/>
          </a:xfrm>
          <a:prstGeom prst="rect">
            <a:avLst/>
          </a:prstGeom>
          <a:noFill/>
          <a:ln>
            <a:noFill/>
          </a:ln>
        </p:spPr>
      </p:pic>
      <p:pic>
        <p:nvPicPr>
          <p:cNvPr id="706" name="Shape 706"/>
          <p:cNvPicPr preferRelativeResize="0"/>
          <p:nvPr/>
        </p:nvPicPr>
        <p:blipFill>
          <a:blip r:embed="rId4">
            <a:alphaModFix/>
          </a:blip>
          <a:stretch>
            <a:fillRect/>
          </a:stretch>
        </p:blipFill>
        <p:spPr>
          <a:xfrm>
            <a:off x="467550" y="3912900"/>
            <a:ext cx="7975385" cy="360000"/>
          </a:xfrm>
          <a:prstGeom prst="rect">
            <a:avLst/>
          </a:prstGeom>
          <a:noFill/>
          <a:ln>
            <a:noFill/>
          </a:ln>
        </p:spPr>
      </p:pic>
      <p:pic>
        <p:nvPicPr>
          <p:cNvPr id="707" name="Shape 707"/>
          <p:cNvPicPr preferRelativeResize="0"/>
          <p:nvPr/>
        </p:nvPicPr>
        <p:blipFill>
          <a:blip r:embed="rId5">
            <a:alphaModFix/>
          </a:blip>
          <a:stretch>
            <a:fillRect/>
          </a:stretch>
        </p:blipFill>
        <p:spPr>
          <a:xfrm>
            <a:off x="2126362" y="5318912"/>
            <a:ext cx="4657725" cy="11715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1" name="Shape 711"/>
        <p:cNvGrpSpPr/>
        <p:nvPr/>
      </p:nvGrpSpPr>
      <p:grpSpPr>
        <a:xfrm>
          <a:off x="0" y="0"/>
          <a:ext cx="0" cy="0"/>
          <a:chOff x="0" y="0"/>
          <a:chExt cx="0" cy="0"/>
        </a:xfrm>
      </p:grpSpPr>
      <p:sp>
        <p:nvSpPr>
          <p:cNvPr id="712" name="Shape 712"/>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Modificando o conteúdo de um array</a:t>
            </a:r>
          </a:p>
        </p:txBody>
      </p:sp>
      <p:sp>
        <p:nvSpPr>
          <p:cNvPr id="713" name="Shape 713"/>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387350" lvl="0" rtl="0">
              <a:spcBef>
                <a:spcPts val="0"/>
              </a:spcBef>
              <a:buClr>
                <a:schemeClr val="dk1"/>
              </a:buClr>
              <a:buSzPct val="68750"/>
              <a:buFont typeface="Arial"/>
              <a:buNone/>
            </a:pPr>
            <a:r>
              <a:rPr lang="pt-BR">
                <a:solidFill>
                  <a:schemeClr val="dk1"/>
                </a:solidFill>
              </a:rPr>
              <a:t>Para modificar o conteúdo de um array, devemos escolher uma ou mais posições que devem ser</a:t>
            </a:r>
          </a:p>
          <a:p>
            <a:pPr lvl="0">
              <a:spcBef>
                <a:spcPts val="0"/>
              </a:spcBef>
              <a:buNone/>
            </a:pPr>
            <a:r>
              <a:rPr lang="pt-BR">
                <a:solidFill>
                  <a:schemeClr val="dk1"/>
                </a:solidFill>
              </a:rPr>
              <a:t>alteradas e utilizar a sintaxe abaixo:</a:t>
            </a:r>
          </a:p>
          <a:p>
            <a:pPr lvl="0">
              <a:spcBef>
                <a:spcPts val="0"/>
              </a:spcBef>
              <a:buNone/>
            </a:pPr>
            <a:r>
              <a:t/>
            </a:r>
            <a:endParaRPr>
              <a:solidFill>
                <a:schemeClr val="dk1"/>
              </a:solidFill>
            </a:endParaRPr>
          </a:p>
          <a:p>
            <a:pPr lvl="0">
              <a:spcBef>
                <a:spcPts val="0"/>
              </a:spcBef>
              <a:buNone/>
            </a:pPr>
            <a:r>
              <a:t/>
            </a:r>
            <a:endParaRPr>
              <a:solidFill>
                <a:schemeClr val="dk1"/>
              </a:solidFill>
            </a:endParaRPr>
          </a:p>
          <a:p>
            <a:pPr indent="457200" lvl="0" rtl="0">
              <a:spcBef>
                <a:spcPts val="0"/>
              </a:spcBef>
              <a:buNone/>
            </a:pPr>
            <a:r>
              <a:rPr lang="pt-BR">
                <a:solidFill>
                  <a:schemeClr val="dk1"/>
                </a:solidFill>
              </a:rPr>
              <a:t>Também podemos definir os valores de cada posição de um array no momento da sua criação</a:t>
            </a:r>
          </a:p>
          <a:p>
            <a:pPr lvl="0">
              <a:spcBef>
                <a:spcPts val="0"/>
              </a:spcBef>
              <a:buNone/>
            </a:pPr>
            <a:r>
              <a:rPr lang="pt-BR">
                <a:solidFill>
                  <a:schemeClr val="dk1"/>
                </a:solidFill>
              </a:rPr>
              <a:t>utilizando as sintaxes abaixo:</a:t>
            </a:r>
          </a:p>
          <a:p>
            <a:pPr lvl="0">
              <a:spcBef>
                <a:spcPts val="0"/>
              </a:spcBef>
              <a:buClr>
                <a:schemeClr val="dk1"/>
              </a:buClr>
              <a:buSzPct val="68750"/>
              <a:buFont typeface="Arial"/>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indent="387350" lvl="0" rtl="0">
              <a:spcBef>
                <a:spcPts val="0"/>
              </a:spcBef>
              <a:buClr>
                <a:schemeClr val="dk1"/>
              </a:buClr>
              <a:buSzPct val="68750"/>
              <a:buFont typeface="Arial"/>
              <a:buNone/>
            </a:pPr>
            <a:r>
              <a:rPr lang="pt-BR">
                <a:solidFill>
                  <a:schemeClr val="dk1"/>
                </a:solidFill>
              </a:rPr>
              <a:t>Para acessar o conteúdo de um array, devemos escolher uma ou mais posições e utilizar a sintaxe</a:t>
            </a:r>
          </a:p>
          <a:p>
            <a:pPr lvl="0">
              <a:spcBef>
                <a:spcPts val="0"/>
              </a:spcBef>
              <a:buClr>
                <a:schemeClr val="dk1"/>
              </a:buClr>
              <a:buSzPct val="68750"/>
              <a:buFont typeface="Arial"/>
              <a:buNone/>
            </a:pPr>
            <a:r>
              <a:rPr lang="pt-BR">
                <a:solidFill>
                  <a:schemeClr val="dk1"/>
                </a:solidFill>
              </a:rPr>
              <a:t>abaixo:</a:t>
            </a: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14" name="Shape 714"/>
          <p:cNvPicPr preferRelativeResize="0"/>
          <p:nvPr/>
        </p:nvPicPr>
        <p:blipFill>
          <a:blip r:embed="rId3">
            <a:alphaModFix/>
          </a:blip>
          <a:stretch>
            <a:fillRect/>
          </a:stretch>
        </p:blipFill>
        <p:spPr>
          <a:xfrm>
            <a:off x="1924050" y="2138037"/>
            <a:ext cx="5448300" cy="447675"/>
          </a:xfrm>
          <a:prstGeom prst="rect">
            <a:avLst/>
          </a:prstGeom>
          <a:noFill/>
          <a:ln>
            <a:noFill/>
          </a:ln>
        </p:spPr>
      </p:pic>
      <p:pic>
        <p:nvPicPr>
          <p:cNvPr id="715" name="Shape 715"/>
          <p:cNvPicPr preferRelativeResize="0"/>
          <p:nvPr/>
        </p:nvPicPr>
        <p:blipFill>
          <a:blip r:embed="rId4">
            <a:alphaModFix/>
          </a:blip>
          <a:stretch>
            <a:fillRect/>
          </a:stretch>
        </p:blipFill>
        <p:spPr>
          <a:xfrm>
            <a:off x="1995487" y="3462337"/>
            <a:ext cx="5457825" cy="238125"/>
          </a:xfrm>
          <a:prstGeom prst="rect">
            <a:avLst/>
          </a:prstGeom>
          <a:noFill/>
          <a:ln>
            <a:noFill/>
          </a:ln>
        </p:spPr>
      </p:pic>
      <p:pic>
        <p:nvPicPr>
          <p:cNvPr id="716" name="Shape 716"/>
          <p:cNvPicPr preferRelativeResize="0"/>
          <p:nvPr/>
        </p:nvPicPr>
        <p:blipFill>
          <a:blip r:embed="rId5">
            <a:alphaModFix/>
          </a:blip>
          <a:stretch>
            <a:fillRect/>
          </a:stretch>
        </p:blipFill>
        <p:spPr>
          <a:xfrm>
            <a:off x="2000262" y="3771300"/>
            <a:ext cx="5448300" cy="209550"/>
          </a:xfrm>
          <a:prstGeom prst="rect">
            <a:avLst/>
          </a:prstGeom>
          <a:noFill/>
          <a:ln>
            <a:noFill/>
          </a:ln>
        </p:spPr>
      </p:pic>
      <p:pic>
        <p:nvPicPr>
          <p:cNvPr id="717" name="Shape 717"/>
          <p:cNvPicPr preferRelativeResize="0"/>
          <p:nvPr/>
        </p:nvPicPr>
        <p:blipFill>
          <a:blip r:embed="rId6">
            <a:alphaModFix/>
          </a:blip>
          <a:stretch>
            <a:fillRect/>
          </a:stretch>
        </p:blipFill>
        <p:spPr>
          <a:xfrm>
            <a:off x="1995500" y="4051662"/>
            <a:ext cx="5457825" cy="219075"/>
          </a:xfrm>
          <a:prstGeom prst="rect">
            <a:avLst/>
          </a:prstGeom>
          <a:noFill/>
          <a:ln>
            <a:noFill/>
          </a:ln>
        </p:spPr>
      </p:pic>
      <p:pic>
        <p:nvPicPr>
          <p:cNvPr id="718" name="Shape 718"/>
          <p:cNvPicPr preferRelativeResize="0"/>
          <p:nvPr/>
        </p:nvPicPr>
        <p:blipFill>
          <a:blip r:embed="rId7">
            <a:alphaModFix/>
          </a:blip>
          <a:stretch>
            <a:fillRect/>
          </a:stretch>
        </p:blipFill>
        <p:spPr>
          <a:xfrm>
            <a:off x="2000275" y="5166425"/>
            <a:ext cx="5448300" cy="457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 name="Shape 722"/>
        <p:cNvGrpSpPr/>
        <p:nvPr/>
      </p:nvGrpSpPr>
      <p:grpSpPr>
        <a:xfrm>
          <a:off x="0" y="0"/>
          <a:ext cx="0" cy="0"/>
          <a:chOff x="0" y="0"/>
          <a:chExt cx="0" cy="0"/>
        </a:xfrm>
      </p:grpSpPr>
      <p:sp>
        <p:nvSpPr>
          <p:cNvPr id="723" name="Shape 723"/>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Percorrendo um Array</a:t>
            </a:r>
          </a:p>
        </p:txBody>
      </p:sp>
      <p:sp>
        <p:nvSpPr>
          <p:cNvPr id="724" name="Shape 724"/>
          <p:cNvSpPr txBox="1"/>
          <p:nvPr>
            <p:ph idx="1" type="body"/>
          </p:nvPr>
        </p:nvSpPr>
        <p:spPr>
          <a:xfrm>
            <a:off x="279575" y="1471100"/>
            <a:ext cx="8716500" cy="46470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Quando trabalhamos com um array, uma das tarefas mais comuns é acessarmos todas ou algumas de suas posições sistematicamente. Geralmente, fazemos isso para resgatar todos ou alguns dos valores armazenados e realizar algum processamento sobre tais informações.</a:t>
            </a:r>
          </a:p>
          <a:p>
            <a:pPr indent="457200" lvl="0" rtl="0">
              <a:spcBef>
                <a:spcPts val="0"/>
              </a:spcBef>
              <a:buNone/>
            </a:pPr>
            <a:r>
              <a:rPr lang="pt-BR">
                <a:solidFill>
                  <a:schemeClr val="dk1"/>
                </a:solidFill>
              </a:rPr>
              <a:t>Para percorrermos um array, utilizaremos a instrução de repetição for. Podemos utilizar a instrução while também. Porém, logo perceberemos que a sintaxe da instrução for, em geral, é mais</a:t>
            </a:r>
          </a:p>
          <a:p>
            <a:pPr indent="0" lvl="0" marL="0" rtl="0">
              <a:spcBef>
                <a:spcPts val="0"/>
              </a:spcBef>
              <a:buNone/>
            </a:pPr>
            <a:r>
              <a:rPr lang="pt-BR">
                <a:solidFill>
                  <a:schemeClr val="dk1"/>
                </a:solidFill>
              </a:rPr>
              <a:t>apropriada quando estamos trabalhando com arrays.</a:t>
            </a:r>
          </a:p>
          <a:p>
            <a:pPr indent="0" lvl="0" marL="0" rtl="0">
              <a:spcBef>
                <a:spcPts val="0"/>
              </a:spcBef>
              <a:buNone/>
            </a:pPr>
            <a:r>
              <a:t/>
            </a:r>
            <a:endParaRPr>
              <a:solidFill>
                <a:schemeClr val="dk1"/>
              </a:solidFill>
            </a:endParaRPr>
          </a:p>
          <a:p>
            <a:pPr indent="0" lvl="0" mar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a:spcBef>
                <a:spcPts val="0"/>
              </a:spcBef>
              <a:buClr>
                <a:schemeClr val="dk1"/>
              </a:buClr>
              <a:buSzPct val="68750"/>
              <a:buFont typeface="Arial"/>
              <a:buNone/>
            </a:pPr>
            <a:r>
              <a:rPr lang="pt-BR">
                <a:solidFill>
                  <a:schemeClr val="dk1"/>
                </a:solidFill>
              </a:rPr>
              <a:t>Para percorrer um array, é necessário saber a quantidade de posições do mesmo. Essa quantidade é definida quando o array é criado através do comando new. Nem sempre essa informaçãoestá explícita no código. Por exemplo, considere um método que imprima na saída padrão os valores armazenados em um array. Provavelmente, esse método receberá como parâmetro um array e a quantidade de posições desse array não estará explícita no código fonte.</a:t>
            </a: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25" name="Shape 725"/>
          <p:cNvPicPr preferRelativeResize="0"/>
          <p:nvPr/>
        </p:nvPicPr>
        <p:blipFill>
          <a:blip r:embed="rId3">
            <a:alphaModFix/>
          </a:blip>
          <a:stretch>
            <a:fillRect/>
          </a:stretch>
        </p:blipFill>
        <p:spPr>
          <a:xfrm>
            <a:off x="1847850" y="3242625"/>
            <a:ext cx="5448300" cy="685800"/>
          </a:xfrm>
          <a:prstGeom prst="rect">
            <a:avLst/>
          </a:prstGeom>
          <a:noFill/>
          <a:ln>
            <a:noFill/>
          </a:ln>
        </p:spPr>
      </p:pic>
      <p:pic>
        <p:nvPicPr>
          <p:cNvPr id="726" name="Shape 726"/>
          <p:cNvPicPr preferRelativeResize="0"/>
          <p:nvPr/>
        </p:nvPicPr>
        <p:blipFill>
          <a:blip r:embed="rId4">
            <a:alphaModFix/>
          </a:blip>
          <a:stretch>
            <a:fillRect/>
          </a:stretch>
        </p:blipFill>
        <p:spPr>
          <a:xfrm>
            <a:off x="1852600" y="5424537"/>
            <a:ext cx="5438775" cy="5619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x="0" y="0"/>
          <a:ext cx="0" cy="0"/>
          <a:chOff x="0" y="0"/>
          <a:chExt cx="0" cy="0"/>
        </a:xfrm>
      </p:grpSpPr>
      <p:sp>
        <p:nvSpPr>
          <p:cNvPr id="731" name="Shape 731"/>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Percorrendo um Array</a:t>
            </a:r>
          </a:p>
        </p:txBody>
      </p:sp>
      <p:sp>
        <p:nvSpPr>
          <p:cNvPr id="732" name="Shape 732"/>
          <p:cNvSpPr txBox="1"/>
          <p:nvPr>
            <p:ph idx="1" type="body"/>
          </p:nvPr>
        </p:nvSpPr>
        <p:spPr>
          <a:xfrm>
            <a:off x="279575" y="1471100"/>
            <a:ext cx="8716500" cy="6774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Podemos recuperar a quantidade de posições de um array acessando o seu atributo Length.</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33" name="Shape 733"/>
          <p:cNvPicPr preferRelativeResize="0"/>
          <p:nvPr/>
        </p:nvPicPr>
        <p:blipFill>
          <a:blip r:embed="rId3">
            <a:alphaModFix/>
          </a:blip>
          <a:stretch>
            <a:fillRect/>
          </a:stretch>
        </p:blipFill>
        <p:spPr>
          <a:xfrm>
            <a:off x="1843075" y="1918225"/>
            <a:ext cx="5457825" cy="952500"/>
          </a:xfrm>
          <a:prstGeom prst="rect">
            <a:avLst/>
          </a:prstGeom>
          <a:noFill/>
          <a:ln>
            <a:noFill/>
          </a:ln>
        </p:spPr>
      </p:pic>
      <p:sp>
        <p:nvSpPr>
          <p:cNvPr id="734" name="Shape 734"/>
          <p:cNvSpPr txBox="1"/>
          <p:nvPr>
            <p:ph type="title"/>
          </p:nvPr>
        </p:nvSpPr>
        <p:spPr>
          <a:xfrm>
            <a:off x="467543" y="2949970"/>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foreach</a:t>
            </a:r>
          </a:p>
        </p:txBody>
      </p:sp>
      <p:sp>
        <p:nvSpPr>
          <p:cNvPr id="735" name="Shape 735"/>
          <p:cNvSpPr txBox="1"/>
          <p:nvPr>
            <p:ph idx="1" type="body"/>
          </p:nvPr>
        </p:nvSpPr>
        <p:spPr>
          <a:xfrm>
            <a:off x="213750" y="3309975"/>
            <a:ext cx="8716500" cy="2850900"/>
          </a:xfrm>
          <a:prstGeom prst="rect">
            <a:avLst/>
          </a:prstGeom>
          <a:noFill/>
          <a:ln>
            <a:noFill/>
          </a:ln>
        </p:spPr>
        <p:txBody>
          <a:bodyPr anchorCtr="0" anchor="t" bIns="45700" lIns="91425" rIns="91425" tIns="45700">
            <a:noAutofit/>
          </a:bodyPr>
          <a:lstStyle/>
          <a:p>
            <a:pPr indent="457200" lvl="0" rtl="0">
              <a:spcBef>
                <a:spcPts val="0"/>
              </a:spcBef>
              <a:buNone/>
            </a:pPr>
            <a:r>
              <a:rPr lang="pt-BR">
                <a:solidFill>
                  <a:schemeClr val="dk1"/>
                </a:solidFill>
              </a:rPr>
              <a:t>Para acessar todos os elementos de um array, é possível aplicar o comando foreach.</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36" name="Shape 736"/>
          <p:cNvPicPr preferRelativeResize="0"/>
          <p:nvPr/>
        </p:nvPicPr>
        <p:blipFill>
          <a:blip r:embed="rId4">
            <a:alphaModFix/>
          </a:blip>
          <a:stretch>
            <a:fillRect/>
          </a:stretch>
        </p:blipFill>
        <p:spPr>
          <a:xfrm>
            <a:off x="1852600" y="4111450"/>
            <a:ext cx="5438775" cy="9334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0" name="Shape 740"/>
        <p:cNvGrpSpPr/>
        <p:nvPr/>
      </p:nvGrpSpPr>
      <p:grpSpPr>
        <a:xfrm>
          <a:off x="0" y="0"/>
          <a:ext cx="0" cy="0"/>
          <a:chOff x="0" y="0"/>
          <a:chExt cx="0" cy="0"/>
        </a:xfrm>
      </p:grpSpPr>
      <p:sp>
        <p:nvSpPr>
          <p:cNvPr id="741" name="Shape 741"/>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Ordenando um Array</a:t>
            </a:r>
          </a:p>
        </p:txBody>
      </p:sp>
      <p:sp>
        <p:nvSpPr>
          <p:cNvPr id="742" name="Shape 742"/>
          <p:cNvSpPr txBox="1"/>
          <p:nvPr>
            <p:ph idx="1" type="body"/>
          </p:nvPr>
        </p:nvSpPr>
        <p:spPr>
          <a:xfrm>
            <a:off x="279575" y="1471100"/>
            <a:ext cx="8716500" cy="677400"/>
          </a:xfrm>
          <a:prstGeom prst="rect">
            <a:avLst/>
          </a:prstGeom>
          <a:noFill/>
          <a:ln>
            <a:noFill/>
          </a:ln>
        </p:spPr>
        <p:txBody>
          <a:bodyPr anchorCtr="0" anchor="t" bIns="45700" lIns="91425" rIns="91425" tIns="45700">
            <a:noAutofit/>
          </a:bodyPr>
          <a:lstStyle/>
          <a:p>
            <a:pPr indent="387350" lvl="0" rtl="0">
              <a:spcBef>
                <a:spcPts val="0"/>
              </a:spcBef>
              <a:buClr>
                <a:schemeClr val="dk1"/>
              </a:buClr>
              <a:buSzPct val="68750"/>
              <a:buFont typeface="Arial"/>
              <a:buNone/>
            </a:pPr>
            <a:r>
              <a:rPr lang="pt-BR">
                <a:solidFill>
                  <a:schemeClr val="dk1"/>
                </a:solidFill>
              </a:rPr>
              <a:t>Considere um array de string criado para armazenar nomes de pessoas. Podemos ordenar esses</a:t>
            </a:r>
          </a:p>
          <a:p>
            <a:pPr indent="-69850" lvl="0" marL="0" rtl="0">
              <a:spcBef>
                <a:spcPts val="0"/>
              </a:spcBef>
              <a:buClr>
                <a:schemeClr val="dk1"/>
              </a:buClr>
              <a:buSzPct val="68750"/>
              <a:buFont typeface="Arial"/>
              <a:buNone/>
            </a:pPr>
            <a:r>
              <a:rPr lang="pt-BR">
                <a:solidFill>
                  <a:schemeClr val="dk1"/>
                </a:solidFill>
              </a:rPr>
              <a:t>nomes através do método Array.sort().</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sp>
        <p:nvSpPr>
          <p:cNvPr id="743" name="Shape 743"/>
          <p:cNvSpPr txBox="1"/>
          <p:nvPr>
            <p:ph type="title"/>
          </p:nvPr>
        </p:nvSpPr>
        <p:spPr>
          <a:xfrm>
            <a:off x="467543" y="3775220"/>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Duplicando um Array</a:t>
            </a:r>
          </a:p>
        </p:txBody>
      </p:sp>
      <p:sp>
        <p:nvSpPr>
          <p:cNvPr id="744" name="Shape 744"/>
          <p:cNvSpPr txBox="1"/>
          <p:nvPr>
            <p:ph idx="1" type="body"/>
          </p:nvPr>
        </p:nvSpPr>
        <p:spPr>
          <a:xfrm>
            <a:off x="213762" y="4135225"/>
            <a:ext cx="8716500" cy="2566200"/>
          </a:xfrm>
          <a:prstGeom prst="rect">
            <a:avLst/>
          </a:prstGeom>
          <a:noFill/>
          <a:ln>
            <a:noFill/>
          </a:ln>
        </p:spPr>
        <p:txBody>
          <a:bodyPr anchorCtr="0" anchor="t" bIns="45700" lIns="91425" rIns="91425" tIns="45700">
            <a:noAutofit/>
          </a:bodyPr>
          <a:lstStyle/>
          <a:p>
            <a:pPr indent="387350" lvl="0" rtl="0">
              <a:spcBef>
                <a:spcPts val="0"/>
              </a:spcBef>
              <a:buClr>
                <a:schemeClr val="dk1"/>
              </a:buClr>
              <a:buSzPct val="68750"/>
              <a:buFont typeface="Arial"/>
              <a:buNone/>
            </a:pPr>
            <a:r>
              <a:rPr lang="pt-BR">
                <a:solidFill>
                  <a:schemeClr val="dk1"/>
                </a:solidFill>
              </a:rPr>
              <a:t>Para copiar o conteúdo de um array para outro com maior capacidade, podemos utilizar o método CopyTo().</a:t>
            </a: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45" name="Shape 745"/>
          <p:cNvPicPr preferRelativeResize="0"/>
          <p:nvPr/>
        </p:nvPicPr>
        <p:blipFill>
          <a:blip r:embed="rId3">
            <a:alphaModFix/>
          </a:blip>
          <a:stretch>
            <a:fillRect/>
          </a:stretch>
        </p:blipFill>
        <p:spPr>
          <a:xfrm>
            <a:off x="1847875" y="2437987"/>
            <a:ext cx="5448300" cy="1047750"/>
          </a:xfrm>
          <a:prstGeom prst="rect">
            <a:avLst/>
          </a:prstGeom>
          <a:noFill/>
          <a:ln>
            <a:noFill/>
          </a:ln>
        </p:spPr>
      </p:pic>
      <p:pic>
        <p:nvPicPr>
          <p:cNvPr id="746" name="Shape 746"/>
          <p:cNvPicPr preferRelativeResize="0"/>
          <p:nvPr/>
        </p:nvPicPr>
        <p:blipFill>
          <a:blip r:embed="rId4">
            <a:alphaModFix/>
          </a:blip>
          <a:stretch>
            <a:fillRect/>
          </a:stretch>
        </p:blipFill>
        <p:spPr>
          <a:xfrm>
            <a:off x="1918425" y="5050525"/>
            <a:ext cx="5438775" cy="4572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0" name="Shape 750"/>
        <p:cNvGrpSpPr/>
        <p:nvPr/>
      </p:nvGrpSpPr>
      <p:grpSpPr>
        <a:xfrm>
          <a:off x="0" y="0"/>
          <a:ext cx="0" cy="0"/>
          <a:chOff x="0" y="0"/>
          <a:chExt cx="0" cy="0"/>
        </a:xfrm>
      </p:grpSpPr>
      <p:sp>
        <p:nvSpPr>
          <p:cNvPr id="751" name="Shape 751"/>
          <p:cNvSpPr txBox="1"/>
          <p:nvPr>
            <p:ph type="title"/>
          </p:nvPr>
        </p:nvSpPr>
        <p:spPr>
          <a:xfrm>
            <a:off x="467543" y="1034895"/>
            <a:ext cx="5616600" cy="360000"/>
          </a:xfrm>
          <a:prstGeom prst="rect">
            <a:avLst/>
          </a:prstGeom>
          <a:noFill/>
          <a:ln>
            <a:noFill/>
          </a:ln>
        </p:spPr>
        <p:txBody>
          <a:bodyPr anchorCtr="0" anchor="ctr" bIns="45700" lIns="91425" rIns="91425" tIns="45700">
            <a:noAutofit/>
          </a:bodyPr>
          <a:lstStyle/>
          <a:p>
            <a:pPr lvl="0" rtl="0">
              <a:spcBef>
                <a:spcPts val="0"/>
              </a:spcBef>
              <a:buClr>
                <a:srgbClr val="00478E"/>
              </a:buClr>
              <a:buSzPct val="25000"/>
              <a:buFont typeface="Calibri"/>
              <a:buNone/>
            </a:pPr>
            <a:r>
              <a:rPr lang="pt-BR"/>
              <a:t>Exercícios de Fixação</a:t>
            </a:r>
          </a:p>
        </p:txBody>
      </p:sp>
      <p:sp>
        <p:nvSpPr>
          <p:cNvPr id="752" name="Shape 752"/>
          <p:cNvSpPr txBox="1"/>
          <p:nvPr>
            <p:ph idx="1" type="body"/>
          </p:nvPr>
        </p:nvSpPr>
        <p:spPr>
          <a:xfrm>
            <a:off x="279575" y="1471100"/>
            <a:ext cx="8716500" cy="677400"/>
          </a:xfrm>
          <a:prstGeom prst="rect">
            <a:avLst/>
          </a:prstGeom>
          <a:noFill/>
          <a:ln>
            <a:noFill/>
          </a:ln>
        </p:spPr>
        <p:txBody>
          <a:bodyPr anchorCtr="0" anchor="t" bIns="45700" lIns="91425" rIns="91425" tIns="45700">
            <a:noAutofit/>
          </a:bodyPr>
          <a:lstStyle/>
          <a:p>
            <a:pPr indent="457200" lvl="0" marL="0" rtl="0">
              <a:spcBef>
                <a:spcPts val="0"/>
              </a:spcBef>
              <a:buNone/>
            </a:pPr>
            <a:r>
              <a:rPr lang="pt-BR">
                <a:solidFill>
                  <a:schemeClr val="dk1"/>
                </a:solidFill>
              </a:rPr>
              <a:t>No projeto Banco vamos na classe Program.cs e alterar o método main fazendo um array da classe Cliente, conforme imagem abaixo:</a:t>
            </a: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indent="457200"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t/>
            </a:r>
            <a:endParaRPr>
              <a:solidFill>
                <a:schemeClr val="dk1"/>
              </a:solidFill>
            </a:endParaRPr>
          </a:p>
        </p:txBody>
      </p:sp>
      <p:pic>
        <p:nvPicPr>
          <p:cNvPr id="753" name="Shape 753"/>
          <p:cNvPicPr preferRelativeResize="0"/>
          <p:nvPr/>
        </p:nvPicPr>
        <p:blipFill>
          <a:blip r:embed="rId3">
            <a:alphaModFix/>
          </a:blip>
          <a:stretch>
            <a:fillRect/>
          </a:stretch>
        </p:blipFill>
        <p:spPr>
          <a:xfrm>
            <a:off x="1385875" y="2224687"/>
            <a:ext cx="6372225" cy="39528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7" name="Shape 757"/>
        <p:cNvGrpSpPr/>
        <p:nvPr/>
      </p:nvGrpSpPr>
      <p:grpSpPr>
        <a:xfrm>
          <a:off x="0" y="0"/>
          <a:ext cx="0" cy="0"/>
          <a:chOff x="0" y="0"/>
          <a:chExt cx="0" cy="0"/>
        </a:xfrm>
      </p:grpSpPr>
      <p:sp>
        <p:nvSpPr>
          <p:cNvPr id="758" name="Shape 758"/>
          <p:cNvSpPr txBox="1"/>
          <p:nvPr>
            <p:ph type="title"/>
          </p:nvPr>
        </p:nvSpPr>
        <p:spPr>
          <a:xfrm>
            <a:off x="467543" y="1111095"/>
            <a:ext cx="5616600" cy="360000"/>
          </a:xfrm>
          <a:prstGeom prst="rect">
            <a:avLst/>
          </a:prstGeom>
          <a:noFill/>
          <a:ln>
            <a:noFill/>
          </a:ln>
        </p:spPr>
        <p:txBody>
          <a:bodyPr anchorCtr="0" anchor="ctr" bIns="45700" lIns="91425" rIns="91425" tIns="45700">
            <a:noAutofit/>
          </a:bodyPr>
          <a:lstStyle/>
          <a:p>
            <a:pPr indent="0" lvl="0" marL="0" marR="0" rtl="0" algn="l">
              <a:spcBef>
                <a:spcPts val="0"/>
              </a:spcBef>
              <a:buClr>
                <a:srgbClr val="00478E"/>
              </a:buClr>
              <a:buSzPct val="25000"/>
              <a:buFont typeface="Calibri"/>
              <a:buNone/>
            </a:pPr>
            <a:r>
              <a:rPr b="1" i="0" lang="pt-BR" sz="2000" u="none" cap="none" strike="noStrike">
                <a:solidFill>
                  <a:srgbClr val="00478E"/>
                </a:solidFill>
                <a:latin typeface="Calibri"/>
                <a:ea typeface="Calibri"/>
                <a:cs typeface="Calibri"/>
                <a:sym typeface="Calibri"/>
              </a:rPr>
              <a:t>AULA </a:t>
            </a:r>
            <a:r>
              <a:rPr lang="pt-BR"/>
              <a:t>4</a:t>
            </a:r>
          </a:p>
        </p:txBody>
      </p:sp>
      <p:sp>
        <p:nvSpPr>
          <p:cNvPr id="759" name="Shape 759"/>
          <p:cNvSpPr txBox="1"/>
          <p:nvPr>
            <p:ph idx="1" type="body"/>
          </p:nvPr>
        </p:nvSpPr>
        <p:spPr>
          <a:xfrm>
            <a:off x="467543" y="1702908"/>
            <a:ext cx="8064900" cy="4318500"/>
          </a:xfrm>
          <a:prstGeom prst="rect">
            <a:avLst/>
          </a:prstGeom>
          <a:noFill/>
          <a:ln>
            <a:noFill/>
          </a:ln>
        </p:spPr>
        <p:txBody>
          <a:bodyPr anchorCtr="0" anchor="t" bIns="45700" lIns="91425" rIns="91425" tIns="45700">
            <a:noAutofit/>
          </a:bodyPr>
          <a:lstStyle/>
          <a:p>
            <a:pPr indent="0" lvl="0" marL="0" marR="0" rtl="0" algn="just">
              <a:spcBef>
                <a:spcPts val="0"/>
              </a:spcBef>
              <a:buClr>
                <a:srgbClr val="7F7F7F"/>
              </a:buClr>
              <a:buSzPct val="25000"/>
              <a:buFont typeface="Arial"/>
              <a:buNone/>
            </a:pPr>
            <a:r>
              <a:t/>
            </a:r>
            <a:endParaRPr b="0" i="0" sz="1600" u="none" cap="none" strike="noStrike">
              <a:solidFill>
                <a:srgbClr val="7F7F7F"/>
              </a:solidFill>
              <a:latin typeface="Calibri"/>
              <a:ea typeface="Calibri"/>
              <a:cs typeface="Calibri"/>
              <a:sym typeface="Calibri"/>
            </a:endParaRPr>
          </a:p>
        </p:txBody>
      </p:sp>
      <p:graphicFrame>
        <p:nvGraphicFramePr>
          <p:cNvPr id="760" name="Shape 760"/>
          <p:cNvGraphicFramePr/>
          <p:nvPr/>
        </p:nvGraphicFramePr>
        <p:xfrm>
          <a:off x="2815558" y="2184451"/>
          <a:ext cx="3000000" cy="3000000"/>
        </p:xfrm>
        <a:graphic>
          <a:graphicData uri="http://schemas.openxmlformats.org/drawingml/2006/table">
            <a:tbl>
              <a:tblPr>
                <a:noFill/>
                <a:tableStyleId>{61C7BB5E-0D08-4973-A180-BBA950ABF627}</a:tableStyleId>
              </a:tblPr>
              <a:tblGrid>
                <a:gridCol w="3368900"/>
              </a:tblGrid>
              <a:tr h="190500">
                <a:tc>
                  <a:txBody>
                    <a:bodyPr>
                      <a:noAutofit/>
                    </a:bodyPr>
                    <a:lstStyle/>
                    <a:p>
                      <a:pPr indent="0" lvl="0" marL="0" marR="0" rtl="0" algn="l">
                        <a:spcBef>
                          <a:spcPts val="0"/>
                        </a:spcBef>
                        <a:buSzPct val="25000"/>
                        <a:buNone/>
                      </a:pPr>
                      <a:r>
                        <a:rPr lang="pt-BR" sz="1600"/>
                        <a:t>Herança</a:t>
                      </a:r>
                    </a:p>
                  </a:txBody>
                  <a:tcPr marT="9525" marB="0" marR="9525" marL="9525" anchor="b"/>
                </a:tc>
              </a:tr>
              <a:tr h="190500">
                <a:tc>
                  <a:txBody>
                    <a:bodyPr>
                      <a:noAutofit/>
                    </a:bodyPr>
                    <a:lstStyle/>
                    <a:p>
                      <a:pPr indent="0" lvl="0" marL="0" marR="0" rtl="0" algn="l">
                        <a:spcBef>
                          <a:spcPts val="0"/>
                        </a:spcBef>
                        <a:buSzPct val="25000"/>
                        <a:buNone/>
                      </a:pPr>
                      <a:r>
                        <a:rPr lang="pt-BR" sz="1600"/>
                        <a:t>    Reescrita de Métodos</a:t>
                      </a:r>
                    </a:p>
                  </a:txBody>
                  <a:tcPr marT="9525" marB="0" marR="9525" marL="9525" anchor="b"/>
                </a:tc>
              </a:tr>
              <a:tr h="190500">
                <a:tc>
                  <a:txBody>
                    <a:bodyPr>
                      <a:noAutofit/>
                    </a:bodyPr>
                    <a:lstStyle/>
                    <a:p>
                      <a:pPr indent="0" lvl="0" marL="0" marR="0" rtl="0" algn="l">
                        <a:spcBef>
                          <a:spcPts val="0"/>
                        </a:spcBef>
                        <a:buSzPct val="25000"/>
                        <a:buNone/>
                      </a:pPr>
                      <a:r>
                        <a:rPr lang="pt-BR" sz="1600"/>
                        <a:t>    Construtores e Herança</a:t>
                      </a:r>
                    </a:p>
                  </a:txBody>
                  <a:tcPr marT="9525" marB="0" marR="9525" marL="9525" anchor="b"/>
                </a:tc>
              </a:tr>
              <a:tr h="320050">
                <a:tc>
                  <a:txBody>
                    <a:bodyPr>
                      <a:noAutofit/>
                    </a:bodyPr>
                    <a:lstStyle/>
                    <a:p>
                      <a:pPr indent="0" lvl="0" marL="0" marR="0" rtl="0" algn="l">
                        <a:spcBef>
                          <a:spcPts val="0"/>
                        </a:spcBef>
                        <a:buSzPct val="25000"/>
                        <a:buNone/>
                      </a:pPr>
                      <a:r>
                        <a:rPr lang="pt-BR" sz="1600"/>
                        <a:t>Polimorfismo</a:t>
                      </a:r>
                    </a:p>
                  </a:txBody>
                  <a:tcPr marT="9525" marB="0" marR="9525" marL="9525" anchor="b"/>
                </a:tc>
              </a:tr>
              <a:tr h="190500">
                <a:tc>
                  <a:txBody>
                    <a:bodyPr>
                      <a:noAutofit/>
                    </a:bodyPr>
                    <a:lstStyle/>
                    <a:p>
                      <a:pPr indent="0" lvl="0" marL="0" marR="0" rtl="0" algn="l">
                        <a:spcBef>
                          <a:spcPts val="0"/>
                        </a:spcBef>
                        <a:buSzPct val="25000"/>
                        <a:buNone/>
                      </a:pPr>
                      <a:r>
                        <a:rPr lang="pt-BR" sz="1600"/>
                        <a:t>    O método ToString</a:t>
                      </a:r>
                    </a:p>
                  </a:txBody>
                  <a:tcPr marT="9525" marB="0" marR="9525" marL="9525" anchor="b"/>
                </a:tc>
              </a:tr>
              <a:tr h="213325">
                <a:tc>
                  <a:txBody>
                    <a:bodyPr>
                      <a:noAutofit/>
                    </a:bodyPr>
                    <a:lstStyle/>
                    <a:p>
                      <a:pPr lvl="0" rtl="0">
                        <a:spcBef>
                          <a:spcPts val="0"/>
                        </a:spcBef>
                        <a:buClr>
                          <a:schemeClr val="dk1"/>
                        </a:buClr>
                        <a:buSzPct val="25000"/>
                        <a:buFont typeface="Arial"/>
                        <a:buNone/>
                      </a:pPr>
                      <a:r>
                        <a:rPr lang="pt-BR" sz="1600"/>
                        <a:t>    O método Equals</a:t>
                      </a:r>
                    </a:p>
                  </a:txBody>
                  <a:tcPr marT="9525" marB="0" marR="9525" marL="9525" anchor="b"/>
                </a:tc>
              </a:tr>
              <a:tr h="190500">
                <a:tc>
                  <a:txBody>
                    <a:bodyPr>
                      <a:noAutofit/>
                    </a:bodyPr>
                    <a:lstStyle/>
                    <a:p>
                      <a:pPr indent="0" lvl="0" marL="0" marR="0" rtl="0" algn="l">
                        <a:spcBef>
                          <a:spcPts val="0"/>
                        </a:spcBef>
                        <a:buSzPct val="25000"/>
                        <a:buNone/>
                      </a:pPr>
                      <a:r>
                        <a:rPr lang="pt-BR" sz="1600"/>
                        <a:t>Classes Abstratas</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a:t>
                      </a:r>
                      <a:r>
                        <a:rPr lang="pt-BR" sz="1600"/>
                        <a:t>Métodos Abstratos</a:t>
                      </a:r>
                    </a:p>
                  </a:txBody>
                  <a:tcPr marT="9525" marB="0" marR="9525" marL="9525" anchor="b"/>
                </a:tc>
              </a:tr>
              <a:tr h="190500">
                <a:tc>
                  <a:txBody>
                    <a:bodyPr>
                      <a:noAutofit/>
                    </a:bodyPr>
                    <a:lstStyle/>
                    <a:p>
                      <a:pPr indent="0" lvl="0" marL="0" marR="0" rtl="0" algn="l">
                        <a:spcBef>
                          <a:spcPts val="0"/>
                        </a:spcBef>
                        <a:buSzPct val="25000"/>
                        <a:buNone/>
                      </a:pPr>
                      <a:r>
                        <a:rPr lang="pt-BR" sz="1600"/>
                        <a:t>Namespace</a:t>
                      </a:r>
                    </a:p>
                  </a:txBody>
                  <a:tcPr marT="9525" marB="0" marR="9525" marL="9525" anchor="b"/>
                </a:tc>
              </a:tr>
              <a:tr h="190500">
                <a:tc>
                  <a:txBody>
                    <a:bodyPr>
                      <a:noAutofit/>
                    </a:bodyPr>
                    <a:lstStyle/>
                    <a:p>
                      <a:pPr indent="0" lvl="0" marL="0" marR="0" rtl="0" algn="l">
                        <a:spcBef>
                          <a:spcPts val="0"/>
                        </a:spcBef>
                        <a:buSzPct val="25000"/>
                        <a:buNone/>
                      </a:pPr>
                      <a:r>
                        <a:rPr lang="pt-BR" sz="1600" u="none" cap="none" strike="noStrike"/>
                        <a:t>   </a:t>
                      </a:r>
                      <a:r>
                        <a:rPr lang="pt-BR" sz="1600"/>
                        <a:t>using</a:t>
                      </a:r>
                    </a:p>
                  </a:txBody>
                  <a:tcPr marT="9525" marB="0" marR="9525" marL="9525" anchor="b"/>
                </a:tc>
              </a:tr>
              <a:tr h="190500">
                <a:tc>
                  <a:txBody>
                    <a:bodyPr>
                      <a:noAutofit/>
                    </a:bodyPr>
                    <a:lstStyle/>
                    <a:p>
                      <a:pPr indent="0" lvl="0" marL="0" marR="0" rtl="0" algn="l">
                        <a:spcBef>
                          <a:spcPts val="0"/>
                        </a:spcBef>
                        <a:buNone/>
                      </a:pPr>
                      <a:r>
                        <a:rPr lang="pt-BR" sz="1600"/>
                        <a:t>Exeptions</a:t>
                      </a:r>
                    </a:p>
                  </a:txBody>
                  <a:tcPr marT="9525" marB="0" marR="9525" marL="9525" anchor="b"/>
                </a:tc>
              </a:tr>
              <a:tr h="190500">
                <a:tc>
                  <a:txBody>
                    <a:bodyPr>
                      <a:noAutofit/>
                    </a:bodyPr>
                    <a:lstStyle/>
                    <a:p>
                      <a:pPr indent="0" lvl="0" marL="0" marR="0" rtl="0" algn="l">
                        <a:spcBef>
                          <a:spcPts val="0"/>
                        </a:spcBef>
                        <a:buNone/>
                      </a:pPr>
                      <a:r>
                        <a:rPr lang="pt-BR" sz="1600"/>
                        <a:t>   Lançamento de Erros</a:t>
                      </a:r>
                    </a:p>
                  </a:txBody>
                  <a:tcPr marT="9525" marB="0" marR="9525" marL="9525" anchor="b"/>
                </a:tc>
              </a:tr>
              <a:tr h="190500">
                <a:tc>
                  <a:txBody>
                    <a:bodyPr>
                      <a:noAutofit/>
                    </a:bodyPr>
                    <a:lstStyle/>
                    <a:p>
                      <a:pPr indent="0" lvl="0" marL="0" marR="0" rtl="0" algn="l">
                        <a:spcBef>
                          <a:spcPts val="0"/>
                        </a:spcBef>
                        <a:buNone/>
                      </a:pPr>
                      <a:r>
                        <a:rPr lang="pt-BR" sz="1600"/>
                        <a:t>   Capturando Erros</a:t>
                      </a:r>
                    </a:p>
                  </a:txBody>
                  <a:tcPr marT="9525" marB="0" marR="9525" marL="9525" anchor="b"/>
                </a:tc>
              </a:tr>
              <a:tr h="190500">
                <a:tc>
                  <a:txBody>
                    <a:bodyPr>
                      <a:noAutofit/>
                    </a:bodyPr>
                    <a:lstStyle/>
                    <a:p>
                      <a:pPr indent="0" lvl="0" marL="0" marR="0" rtl="0" algn="l">
                        <a:spcBef>
                          <a:spcPts val="0"/>
                        </a:spcBef>
                        <a:buNone/>
                      </a:pPr>
                      <a:r>
                        <a:rPr lang="pt-BR" sz="1600"/>
                        <a:t>   finally</a:t>
                      </a:r>
                    </a:p>
                  </a:txBody>
                  <a:tcPr marT="9525" marB="0" marR="9525" marL="9525" anchor="b"/>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Dotnet">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